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4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60" r:id="rId14"/>
    <p:sldId id="261" r:id="rId15"/>
    <p:sldId id="262" r:id="rId16"/>
    <p:sldId id="263" r:id="rId17"/>
    <p:sldId id="265" r:id="rId18"/>
    <p:sldId id="266" r:id="rId19"/>
    <p:sldId id="267" r:id="rId20"/>
    <p:sldId id="292" r:id="rId21"/>
    <p:sldId id="290" r:id="rId22"/>
    <p:sldId id="293" r:id="rId23"/>
    <p:sldId id="291" r:id="rId24"/>
    <p:sldId id="271" r:id="rId25"/>
    <p:sldId id="272" r:id="rId26"/>
    <p:sldId id="274" r:id="rId27"/>
    <p:sldId id="277" r:id="rId28"/>
    <p:sldId id="295" r:id="rId29"/>
    <p:sldId id="297" r:id="rId30"/>
    <p:sldId id="298" r:id="rId31"/>
    <p:sldId id="299" r:id="rId32"/>
    <p:sldId id="300" r:id="rId33"/>
    <p:sldId id="301" r:id="rId34"/>
    <p:sldId id="269" r:id="rId35"/>
    <p:sldId id="270" r:id="rId36"/>
    <p:sldId id="302" r:id="rId37"/>
    <p:sldId id="303" r:id="rId38"/>
    <p:sldId id="296" r:id="rId39"/>
    <p:sldId id="304" r:id="rId40"/>
    <p:sldId id="273" r:id="rId41"/>
    <p:sldId id="305" r:id="rId42"/>
    <p:sldId id="275" r:id="rId43"/>
    <p:sldId id="276" r:id="rId44"/>
    <p:sldId id="306" r:id="rId45"/>
    <p:sldId id="307" r:id="rId46"/>
    <p:sldId id="308" r:id="rId47"/>
    <p:sldId id="278" r:id="rId48"/>
    <p:sldId id="279" r:id="rId49"/>
    <p:sldId id="280" r:id="rId50"/>
    <p:sldId id="281" r:id="rId51"/>
    <p:sldId id="282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449262" rtl="0" fontAlgn="auto" latinLnBrk="0" hangingPunct="0">
      <a:lnSpc>
        <a:spcPct val="93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CE2566-BECF-4A09-8C69-BAFC62049EC5}" v="26" dt="2019-02-08T09:52:49.831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CDD"/>
          </a:solidFill>
        </a:fill>
      </a:tcStyle>
    </a:wholeTbl>
    <a:band2H>
      <a:tcTxStyle/>
      <a:tcStyle>
        <a:tcBdr/>
        <a:fill>
          <a:solidFill>
            <a:srgbClr val="E6F6E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1210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ina Pichugina" userId="77c6315d25fd1b9e" providerId="LiveId" clId="{9BCE2566-BECF-4A09-8C69-BAFC62049EC5}"/>
    <pc:docChg chg="undo custSel addSld delSld modSld sldOrd">
      <pc:chgData name="Irina Pichugina" userId="77c6315d25fd1b9e" providerId="LiveId" clId="{9BCE2566-BECF-4A09-8C69-BAFC62049EC5}" dt="2019-02-08T09:53:26.396" v="758" actId="403"/>
      <pc:docMkLst>
        <pc:docMk/>
      </pc:docMkLst>
      <pc:sldChg chg="modSp">
        <pc:chgData name="Irina Pichugina" userId="77c6315d25fd1b9e" providerId="LiveId" clId="{9BCE2566-BECF-4A09-8C69-BAFC62049EC5}" dt="2019-02-07T13:58:22.588" v="3" actId="1076"/>
        <pc:sldMkLst>
          <pc:docMk/>
          <pc:sldMk cId="0" sldId="257"/>
        </pc:sldMkLst>
        <pc:spChg chg="mod">
          <ac:chgData name="Irina Pichugina" userId="77c6315d25fd1b9e" providerId="LiveId" clId="{9BCE2566-BECF-4A09-8C69-BAFC62049EC5}" dt="2019-02-07T13:57:49.579" v="1" actId="20577"/>
          <ac:spMkLst>
            <pc:docMk/>
            <pc:sldMk cId="0" sldId="257"/>
            <ac:spMk id="35" creationId="{00000000-0000-0000-0000-000000000000}"/>
          </ac:spMkLst>
        </pc:spChg>
        <pc:spChg chg="mod">
          <ac:chgData name="Irina Pichugina" userId="77c6315d25fd1b9e" providerId="LiveId" clId="{9BCE2566-BECF-4A09-8C69-BAFC62049EC5}" dt="2019-02-07T13:58:22.588" v="3" actId="1076"/>
          <ac:spMkLst>
            <pc:docMk/>
            <pc:sldMk cId="0" sldId="257"/>
            <ac:spMk id="36" creationId="{00000000-0000-0000-0000-000000000000}"/>
          </ac:spMkLst>
        </pc:spChg>
      </pc:sldChg>
      <pc:sldChg chg="modSp">
        <pc:chgData name="Irina Pichugina" userId="77c6315d25fd1b9e" providerId="LiveId" clId="{9BCE2566-BECF-4A09-8C69-BAFC62049EC5}" dt="2019-02-08T07:36:28.711" v="434" actId="2711"/>
        <pc:sldMkLst>
          <pc:docMk/>
          <pc:sldMk cId="0" sldId="258"/>
        </pc:sldMkLst>
        <pc:spChg chg="mod">
          <ac:chgData name="Irina Pichugina" userId="77c6315d25fd1b9e" providerId="LiveId" clId="{9BCE2566-BECF-4A09-8C69-BAFC62049EC5}" dt="2019-02-08T07:36:28.711" v="434" actId="2711"/>
          <ac:spMkLst>
            <pc:docMk/>
            <pc:sldMk cId="0" sldId="258"/>
            <ac:spMk id="43" creationId="{00000000-0000-0000-0000-000000000000}"/>
          </ac:spMkLst>
        </pc:spChg>
      </pc:sldChg>
      <pc:sldChg chg="modSp">
        <pc:chgData name="Irina Pichugina" userId="77c6315d25fd1b9e" providerId="LiveId" clId="{9BCE2566-BECF-4A09-8C69-BAFC62049EC5}" dt="2019-02-08T07:36:52.039" v="436" actId="2711"/>
        <pc:sldMkLst>
          <pc:docMk/>
          <pc:sldMk cId="0" sldId="259"/>
        </pc:sldMkLst>
        <pc:spChg chg="mod">
          <ac:chgData name="Irina Pichugina" userId="77c6315d25fd1b9e" providerId="LiveId" clId="{9BCE2566-BECF-4A09-8C69-BAFC62049EC5}" dt="2019-02-08T07:36:44.948" v="435" actId="2711"/>
          <ac:spMkLst>
            <pc:docMk/>
            <pc:sldMk cId="0" sldId="259"/>
            <ac:spMk id="54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6:52.039" v="436" actId="2711"/>
          <ac:spMkLst>
            <pc:docMk/>
            <pc:sldMk cId="0" sldId="259"/>
            <ac:spMk id="55" creationId="{00000000-0000-0000-0000-000000000000}"/>
          </ac:spMkLst>
        </pc:spChg>
      </pc:sldChg>
      <pc:sldChg chg="modSp ord">
        <pc:chgData name="Irina Pichugina" userId="77c6315d25fd1b9e" providerId="LiveId" clId="{9BCE2566-BECF-4A09-8C69-BAFC62049EC5}" dt="2019-02-08T07:59:49.727" v="463"/>
        <pc:sldMkLst>
          <pc:docMk/>
          <pc:sldMk cId="0" sldId="260"/>
        </pc:sldMkLst>
        <pc:spChg chg="mod">
          <ac:chgData name="Irina Pichugina" userId="77c6315d25fd1b9e" providerId="LiveId" clId="{9BCE2566-BECF-4A09-8C69-BAFC62049EC5}" dt="2019-02-08T07:59:29.300" v="459" actId="2711"/>
          <ac:spMkLst>
            <pc:docMk/>
            <pc:sldMk cId="0" sldId="260"/>
            <ac:spMk id="73" creationId="{00000000-0000-0000-0000-000000000000}"/>
          </ac:spMkLst>
        </pc:spChg>
      </pc:sldChg>
      <pc:sldChg chg="modSp">
        <pc:chgData name="Irina Pichugina" userId="77c6315d25fd1b9e" providerId="LiveId" clId="{9BCE2566-BECF-4A09-8C69-BAFC62049EC5}" dt="2019-02-08T08:07:49.464" v="474" actId="1076"/>
        <pc:sldMkLst>
          <pc:docMk/>
          <pc:sldMk cId="0" sldId="261"/>
        </pc:sldMkLst>
        <pc:spChg chg="mod">
          <ac:chgData name="Irina Pichugina" userId="77c6315d25fd1b9e" providerId="LiveId" clId="{9BCE2566-BECF-4A09-8C69-BAFC62049EC5}" dt="2019-02-08T08:07:20.563" v="466" actId="1076"/>
          <ac:spMkLst>
            <pc:docMk/>
            <pc:sldMk cId="0" sldId="261"/>
            <ac:spMk id="101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12.890" v="464" actId="2711"/>
          <ac:spMkLst>
            <pc:docMk/>
            <pc:sldMk cId="0" sldId="261"/>
            <ac:spMk id="104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34.036" v="469" actId="1076"/>
          <ac:spMkLst>
            <pc:docMk/>
            <pc:sldMk cId="0" sldId="261"/>
            <ac:spMk id="107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25.951" v="467" actId="2711"/>
          <ac:spMkLst>
            <pc:docMk/>
            <pc:sldMk cId="0" sldId="261"/>
            <ac:spMk id="110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46.253" v="473" actId="1076"/>
          <ac:spMkLst>
            <pc:docMk/>
            <pc:sldMk cId="0" sldId="261"/>
            <ac:spMk id="11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49.464" v="474" actId="1076"/>
          <ac:spMkLst>
            <pc:docMk/>
            <pc:sldMk cId="0" sldId="261"/>
            <ac:spMk id="113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8:07:38.740" v="470" actId="2711"/>
          <ac:spMkLst>
            <pc:docMk/>
            <pc:sldMk cId="0" sldId="261"/>
            <ac:spMk id="116" creationId="{00000000-0000-0000-0000-000000000000}"/>
          </ac:spMkLst>
        </pc:spChg>
      </pc:sldChg>
      <pc:sldChg chg="addSp delSp modSp">
        <pc:chgData name="Irina Pichugina" userId="77c6315d25fd1b9e" providerId="LiveId" clId="{9BCE2566-BECF-4A09-8C69-BAFC62049EC5}" dt="2019-02-08T07:37:10.808" v="437" actId="2711"/>
        <pc:sldMkLst>
          <pc:docMk/>
          <pc:sldMk cId="0" sldId="264"/>
        </pc:sldMkLst>
        <pc:spChg chg="add del">
          <ac:chgData name="Irina Pichugina" userId="77c6315d25fd1b9e" providerId="LiveId" clId="{9BCE2566-BECF-4A09-8C69-BAFC62049EC5}" dt="2019-02-07T14:01:14.332" v="9" actId="478"/>
          <ac:spMkLst>
            <pc:docMk/>
            <pc:sldMk cId="0" sldId="264"/>
            <ac:spMk id="147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7:10.808" v="437" actId="2711"/>
          <ac:spMkLst>
            <pc:docMk/>
            <pc:sldMk cId="0" sldId="264"/>
            <ac:spMk id="149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29.139" v="16" actId="478"/>
          <ac:spMkLst>
            <pc:docMk/>
            <pc:sldMk cId="0" sldId="264"/>
            <ac:spMk id="15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27.164" v="15" actId="478"/>
          <ac:spMkLst>
            <pc:docMk/>
            <pc:sldMk cId="0" sldId="264"/>
            <ac:spMk id="152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24.444" v="14" actId="478"/>
          <ac:spMkLst>
            <pc:docMk/>
            <pc:sldMk cId="0" sldId="264"/>
            <ac:spMk id="154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22.316" v="13" actId="478"/>
          <ac:spMkLst>
            <pc:docMk/>
            <pc:sldMk cId="0" sldId="264"/>
            <ac:spMk id="155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18.988" v="11" actId="478"/>
          <ac:spMkLst>
            <pc:docMk/>
            <pc:sldMk cId="0" sldId="264"/>
            <ac:spMk id="157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20.628" v="12" actId="478"/>
          <ac:spMkLst>
            <pc:docMk/>
            <pc:sldMk cId="0" sldId="264"/>
            <ac:spMk id="158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10.948" v="7" actId="478"/>
          <ac:spMkLst>
            <pc:docMk/>
            <pc:sldMk cId="0" sldId="264"/>
            <ac:spMk id="160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16.732" v="10" actId="478"/>
          <ac:spMkLst>
            <pc:docMk/>
            <pc:sldMk cId="0" sldId="264"/>
            <ac:spMk id="16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05.629" v="5" actId="478"/>
          <ac:spMkLst>
            <pc:docMk/>
            <pc:sldMk cId="0" sldId="264"/>
            <ac:spMk id="163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08.300" v="6" actId="478"/>
          <ac:spMkLst>
            <pc:docMk/>
            <pc:sldMk cId="0" sldId="264"/>
            <ac:spMk id="164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7T14:01:27.164" v="15" actId="478"/>
          <ac:grpSpMkLst>
            <pc:docMk/>
            <pc:sldMk cId="0" sldId="264"/>
            <ac:grpSpMk id="153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1:22.316" v="13" actId="478"/>
          <ac:grpSpMkLst>
            <pc:docMk/>
            <pc:sldMk cId="0" sldId="264"/>
            <ac:grpSpMk id="156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1:18.988" v="11" actId="478"/>
          <ac:grpSpMkLst>
            <pc:docMk/>
            <pc:sldMk cId="0" sldId="264"/>
            <ac:grpSpMk id="159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1:10.948" v="7" actId="478"/>
          <ac:grpSpMkLst>
            <pc:docMk/>
            <pc:sldMk cId="0" sldId="264"/>
            <ac:grpSpMk id="162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1:05.629" v="5" actId="478"/>
          <ac:grpSpMkLst>
            <pc:docMk/>
            <pc:sldMk cId="0" sldId="264"/>
            <ac:grpSpMk id="165" creationId="{00000000-0000-0000-0000-000000000000}"/>
          </ac:grpSpMkLst>
        </pc:grpChg>
      </pc:sldChg>
      <pc:sldChg chg="modSp">
        <pc:chgData name="Irina Pichugina" userId="77c6315d25fd1b9e" providerId="LiveId" clId="{9BCE2566-BECF-4A09-8C69-BAFC62049EC5}" dt="2019-02-08T09:29:43.933" v="496" actId="403"/>
        <pc:sldMkLst>
          <pc:docMk/>
          <pc:sldMk cId="0" sldId="266"/>
        </pc:sldMkLst>
        <pc:spChg chg="mod">
          <ac:chgData name="Irina Pichugina" userId="77c6315d25fd1b9e" providerId="LiveId" clId="{9BCE2566-BECF-4A09-8C69-BAFC62049EC5}" dt="2019-02-08T09:26:17.768" v="475" actId="2711"/>
          <ac:spMkLst>
            <pc:docMk/>
            <pc:sldMk cId="0" sldId="266"/>
            <ac:spMk id="184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10.579" v="487" actId="403"/>
          <ac:spMkLst>
            <pc:docMk/>
            <pc:sldMk cId="0" sldId="266"/>
            <ac:spMk id="186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14.657" v="488" actId="403"/>
          <ac:spMkLst>
            <pc:docMk/>
            <pc:sldMk cId="0" sldId="266"/>
            <ac:spMk id="188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18.210" v="489" actId="403"/>
          <ac:spMkLst>
            <pc:docMk/>
            <pc:sldMk cId="0" sldId="266"/>
            <ac:spMk id="190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23.481" v="490" actId="403"/>
          <ac:spMkLst>
            <pc:docMk/>
            <pc:sldMk cId="0" sldId="266"/>
            <ac:spMk id="19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26.966" v="491" actId="403"/>
          <ac:spMkLst>
            <pc:docMk/>
            <pc:sldMk cId="0" sldId="266"/>
            <ac:spMk id="194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6:22.735" v="476" actId="2711"/>
          <ac:spMkLst>
            <pc:docMk/>
            <pc:sldMk cId="0" sldId="266"/>
            <ac:spMk id="197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31.571" v="492" actId="403"/>
          <ac:spMkLst>
            <pc:docMk/>
            <pc:sldMk cId="0" sldId="266"/>
            <ac:spMk id="19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34.262" v="493" actId="403"/>
          <ac:spMkLst>
            <pc:docMk/>
            <pc:sldMk cId="0" sldId="266"/>
            <ac:spMk id="201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37.594" v="494" actId="403"/>
          <ac:spMkLst>
            <pc:docMk/>
            <pc:sldMk cId="0" sldId="266"/>
            <ac:spMk id="203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40.922" v="495" actId="403"/>
          <ac:spMkLst>
            <pc:docMk/>
            <pc:sldMk cId="0" sldId="266"/>
            <ac:spMk id="205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29:43.933" v="496" actId="403"/>
          <ac:spMkLst>
            <pc:docMk/>
            <pc:sldMk cId="0" sldId="266"/>
            <ac:spMk id="207" creationId="{00000000-0000-0000-0000-000000000000}"/>
          </ac:spMkLst>
        </pc:spChg>
      </pc:sldChg>
      <pc:sldChg chg="delSp modSp add">
        <pc:chgData name="Irina Pichugina" userId="77c6315d25fd1b9e" providerId="LiveId" clId="{9BCE2566-BECF-4A09-8C69-BAFC62049EC5}" dt="2019-02-08T07:37:23.408" v="439" actId="2711"/>
        <pc:sldMkLst>
          <pc:docMk/>
          <pc:sldMk cId="4159854067" sldId="283"/>
        </pc:sldMkLst>
        <pc:spChg chg="mod">
          <ac:chgData name="Irina Pichugina" userId="77c6315d25fd1b9e" providerId="LiveId" clId="{9BCE2566-BECF-4A09-8C69-BAFC62049EC5}" dt="2019-02-08T07:37:18.549" v="438" actId="2711"/>
          <ac:spMkLst>
            <pc:docMk/>
            <pc:sldMk cId="4159854067" sldId="283"/>
            <ac:spMk id="14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7:23.408" v="439" actId="2711"/>
          <ac:spMkLst>
            <pc:docMk/>
            <pc:sldMk cId="4159854067" sldId="283"/>
            <ac:spMk id="152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1.404" v="19" actId="478"/>
          <ac:spMkLst>
            <pc:docMk/>
            <pc:sldMk cId="4159854067" sldId="283"/>
            <ac:spMk id="154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1:59.772" v="18" actId="478"/>
          <ac:spMkLst>
            <pc:docMk/>
            <pc:sldMk cId="4159854067" sldId="283"/>
            <ac:spMk id="155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2.884" v="20" actId="478"/>
          <ac:spMkLst>
            <pc:docMk/>
            <pc:sldMk cId="4159854067" sldId="283"/>
            <ac:spMk id="157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4.515" v="21" actId="478"/>
          <ac:spMkLst>
            <pc:docMk/>
            <pc:sldMk cId="4159854067" sldId="283"/>
            <ac:spMk id="158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7.948" v="23" actId="478"/>
          <ac:spMkLst>
            <pc:docMk/>
            <pc:sldMk cId="4159854067" sldId="283"/>
            <ac:spMk id="160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6.484" v="22" actId="478"/>
          <ac:spMkLst>
            <pc:docMk/>
            <pc:sldMk cId="4159854067" sldId="283"/>
            <ac:spMk id="16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12.155" v="25" actId="478"/>
          <ac:spMkLst>
            <pc:docMk/>
            <pc:sldMk cId="4159854067" sldId="283"/>
            <ac:spMk id="163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09.797" v="24" actId="478"/>
          <ac:spMkLst>
            <pc:docMk/>
            <pc:sldMk cId="4159854067" sldId="283"/>
            <ac:spMk id="164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7T14:01:59.772" v="18" actId="478"/>
          <ac:grpSpMkLst>
            <pc:docMk/>
            <pc:sldMk cId="4159854067" sldId="283"/>
            <ac:grpSpMk id="156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2:02.884" v="20" actId="478"/>
          <ac:grpSpMkLst>
            <pc:docMk/>
            <pc:sldMk cId="4159854067" sldId="283"/>
            <ac:grpSpMk id="159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2:06.484" v="22" actId="478"/>
          <ac:grpSpMkLst>
            <pc:docMk/>
            <pc:sldMk cId="4159854067" sldId="283"/>
            <ac:grpSpMk id="162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2:09.797" v="24" actId="478"/>
          <ac:grpSpMkLst>
            <pc:docMk/>
            <pc:sldMk cId="4159854067" sldId="283"/>
            <ac:grpSpMk id="165" creationId="{00000000-0000-0000-0000-000000000000}"/>
          </ac:grpSpMkLst>
        </pc:grpChg>
      </pc:sldChg>
      <pc:sldChg chg="delSp modSp add">
        <pc:chgData name="Irina Pichugina" userId="77c6315d25fd1b9e" providerId="LiveId" clId="{9BCE2566-BECF-4A09-8C69-BAFC62049EC5}" dt="2019-02-08T07:37:51.747" v="443" actId="2711"/>
        <pc:sldMkLst>
          <pc:docMk/>
          <pc:sldMk cId="1858069538" sldId="284"/>
        </pc:sldMkLst>
        <pc:spChg chg="mod">
          <ac:chgData name="Irina Pichugina" userId="77c6315d25fd1b9e" providerId="LiveId" clId="{9BCE2566-BECF-4A09-8C69-BAFC62049EC5}" dt="2019-02-08T07:37:33.413" v="440" actId="2711"/>
          <ac:spMkLst>
            <pc:docMk/>
            <pc:sldMk cId="1858069538" sldId="284"/>
            <ac:spMk id="14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7:47.713" v="442" actId="2711"/>
          <ac:spMkLst>
            <pc:docMk/>
            <pc:sldMk cId="1858069538" sldId="284"/>
            <ac:spMk id="15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7:51.747" v="443" actId="2711"/>
          <ac:spMkLst>
            <pc:docMk/>
            <pc:sldMk cId="1858069538" sldId="284"/>
            <ac:spMk id="155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42.509" v="27" actId="478"/>
          <ac:spMkLst>
            <pc:docMk/>
            <pc:sldMk cId="1858069538" sldId="284"/>
            <ac:spMk id="157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44.764" v="28" actId="478"/>
          <ac:spMkLst>
            <pc:docMk/>
            <pc:sldMk cId="1858069538" sldId="284"/>
            <ac:spMk id="158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50.626" v="30" actId="478"/>
          <ac:spMkLst>
            <pc:docMk/>
            <pc:sldMk cId="1858069538" sldId="284"/>
            <ac:spMk id="160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47.396" v="29" actId="478"/>
          <ac:spMkLst>
            <pc:docMk/>
            <pc:sldMk cId="1858069538" sldId="284"/>
            <ac:spMk id="16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53.699" v="32" actId="478"/>
          <ac:spMkLst>
            <pc:docMk/>
            <pc:sldMk cId="1858069538" sldId="284"/>
            <ac:spMk id="163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2:52.252" v="31" actId="478"/>
          <ac:spMkLst>
            <pc:docMk/>
            <pc:sldMk cId="1858069538" sldId="284"/>
            <ac:spMk id="164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7T14:02:42.509" v="27" actId="478"/>
          <ac:grpSpMkLst>
            <pc:docMk/>
            <pc:sldMk cId="1858069538" sldId="284"/>
            <ac:grpSpMk id="159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2:47.396" v="29" actId="478"/>
          <ac:grpSpMkLst>
            <pc:docMk/>
            <pc:sldMk cId="1858069538" sldId="284"/>
            <ac:grpSpMk id="162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2:52.252" v="31" actId="478"/>
          <ac:grpSpMkLst>
            <pc:docMk/>
            <pc:sldMk cId="1858069538" sldId="284"/>
            <ac:grpSpMk id="165" creationId="{00000000-0000-0000-0000-000000000000}"/>
          </ac:grpSpMkLst>
        </pc:grpChg>
      </pc:sldChg>
      <pc:sldChg chg="delSp modSp add">
        <pc:chgData name="Irina Pichugina" userId="77c6315d25fd1b9e" providerId="LiveId" clId="{9BCE2566-BECF-4A09-8C69-BAFC62049EC5}" dt="2019-02-08T07:38:12.466" v="447" actId="2711"/>
        <pc:sldMkLst>
          <pc:docMk/>
          <pc:sldMk cId="2502831600" sldId="285"/>
        </pc:sldMkLst>
        <pc:spChg chg="mod">
          <ac:chgData name="Irina Pichugina" userId="77c6315d25fd1b9e" providerId="LiveId" clId="{9BCE2566-BECF-4A09-8C69-BAFC62049EC5}" dt="2019-02-08T07:37:59.504" v="444" actId="2711"/>
          <ac:spMkLst>
            <pc:docMk/>
            <pc:sldMk cId="2502831600" sldId="285"/>
            <ac:spMk id="14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8:03.361" v="445" actId="2711"/>
          <ac:spMkLst>
            <pc:docMk/>
            <pc:sldMk cId="2502831600" sldId="285"/>
            <ac:spMk id="15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8:07.702" v="446" actId="2711"/>
          <ac:spMkLst>
            <pc:docMk/>
            <pc:sldMk cId="2502831600" sldId="285"/>
            <ac:spMk id="155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38:12.466" v="447" actId="2711"/>
          <ac:spMkLst>
            <pc:docMk/>
            <pc:sldMk cId="2502831600" sldId="285"/>
            <ac:spMk id="158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3:29.907" v="35" actId="478"/>
          <ac:spMkLst>
            <pc:docMk/>
            <pc:sldMk cId="2502831600" sldId="285"/>
            <ac:spMk id="160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3:28.013" v="34" actId="478"/>
          <ac:spMkLst>
            <pc:docMk/>
            <pc:sldMk cId="2502831600" sldId="285"/>
            <ac:spMk id="16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3:31.291" v="36" actId="478"/>
          <ac:spMkLst>
            <pc:docMk/>
            <pc:sldMk cId="2502831600" sldId="285"/>
            <ac:spMk id="163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3:33.099" v="37" actId="478"/>
          <ac:spMkLst>
            <pc:docMk/>
            <pc:sldMk cId="2502831600" sldId="285"/>
            <ac:spMk id="164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7T14:03:28.013" v="34" actId="478"/>
          <ac:grpSpMkLst>
            <pc:docMk/>
            <pc:sldMk cId="2502831600" sldId="285"/>
            <ac:grpSpMk id="162" creationId="{00000000-0000-0000-0000-000000000000}"/>
          </ac:grpSpMkLst>
        </pc:grpChg>
        <pc:grpChg chg="del">
          <ac:chgData name="Irina Pichugina" userId="77c6315d25fd1b9e" providerId="LiveId" clId="{9BCE2566-BECF-4A09-8C69-BAFC62049EC5}" dt="2019-02-07T14:03:31.291" v="36" actId="478"/>
          <ac:grpSpMkLst>
            <pc:docMk/>
            <pc:sldMk cId="2502831600" sldId="285"/>
            <ac:grpSpMk id="165" creationId="{00000000-0000-0000-0000-000000000000}"/>
          </ac:grpSpMkLst>
        </pc:grpChg>
      </pc:sldChg>
      <pc:sldChg chg="delSp modSp add">
        <pc:chgData name="Irina Pichugina" userId="77c6315d25fd1b9e" providerId="LiveId" clId="{9BCE2566-BECF-4A09-8C69-BAFC62049EC5}" dt="2019-02-08T07:58:04.467" v="452" actId="2711"/>
        <pc:sldMkLst>
          <pc:docMk/>
          <pc:sldMk cId="2487177032" sldId="286"/>
        </pc:sldMkLst>
        <pc:spChg chg="mod">
          <ac:chgData name="Irina Pichugina" userId="77c6315d25fd1b9e" providerId="LiveId" clId="{9BCE2566-BECF-4A09-8C69-BAFC62049EC5}" dt="2019-02-08T07:57:47.536" v="448" actId="2711"/>
          <ac:spMkLst>
            <pc:docMk/>
            <pc:sldMk cId="2487177032" sldId="286"/>
            <ac:spMk id="14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7:52.526" v="449" actId="2711"/>
          <ac:spMkLst>
            <pc:docMk/>
            <pc:sldMk cId="2487177032" sldId="286"/>
            <ac:spMk id="15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7:56.591" v="450" actId="2711"/>
          <ac:spMkLst>
            <pc:docMk/>
            <pc:sldMk cId="2487177032" sldId="286"/>
            <ac:spMk id="155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00.554" v="451" actId="2711"/>
          <ac:spMkLst>
            <pc:docMk/>
            <pc:sldMk cId="2487177032" sldId="286"/>
            <ac:spMk id="158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04.467" v="452" actId="2711"/>
          <ac:spMkLst>
            <pc:docMk/>
            <pc:sldMk cId="2487177032" sldId="286"/>
            <ac:spMk id="161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4:03.267" v="40" actId="478"/>
          <ac:spMkLst>
            <pc:docMk/>
            <pc:sldMk cId="2487177032" sldId="286"/>
            <ac:spMk id="163" creationId="{00000000-0000-0000-0000-000000000000}"/>
          </ac:spMkLst>
        </pc:spChg>
        <pc:spChg chg="del">
          <ac:chgData name="Irina Pichugina" userId="77c6315d25fd1b9e" providerId="LiveId" clId="{9BCE2566-BECF-4A09-8C69-BAFC62049EC5}" dt="2019-02-07T14:04:00.653" v="39" actId="478"/>
          <ac:spMkLst>
            <pc:docMk/>
            <pc:sldMk cId="2487177032" sldId="286"/>
            <ac:spMk id="164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7T14:04:00.653" v="39" actId="478"/>
          <ac:grpSpMkLst>
            <pc:docMk/>
            <pc:sldMk cId="2487177032" sldId="286"/>
            <ac:grpSpMk id="165" creationId="{00000000-0000-0000-0000-000000000000}"/>
          </ac:grpSpMkLst>
        </pc:grpChg>
      </pc:sldChg>
      <pc:sldChg chg="modSp add">
        <pc:chgData name="Irina Pichugina" userId="77c6315d25fd1b9e" providerId="LiveId" clId="{9BCE2566-BECF-4A09-8C69-BAFC62049EC5}" dt="2019-02-08T07:58:42.637" v="458" actId="2711"/>
        <pc:sldMkLst>
          <pc:docMk/>
          <pc:sldMk cId="4134354763" sldId="287"/>
        </pc:sldMkLst>
        <pc:spChg chg="mod">
          <ac:chgData name="Irina Pichugina" userId="77c6315d25fd1b9e" providerId="LiveId" clId="{9BCE2566-BECF-4A09-8C69-BAFC62049EC5}" dt="2019-02-08T07:58:15.566" v="453" actId="2711"/>
          <ac:spMkLst>
            <pc:docMk/>
            <pc:sldMk cId="4134354763" sldId="287"/>
            <ac:spMk id="149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19.523" v="454" actId="2711"/>
          <ac:spMkLst>
            <pc:docMk/>
            <pc:sldMk cId="4134354763" sldId="287"/>
            <ac:spMk id="152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23.452" v="455" actId="2711"/>
          <ac:spMkLst>
            <pc:docMk/>
            <pc:sldMk cId="4134354763" sldId="287"/>
            <ac:spMk id="155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27.678" v="456" actId="2711"/>
          <ac:spMkLst>
            <pc:docMk/>
            <pc:sldMk cId="4134354763" sldId="287"/>
            <ac:spMk id="158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35.569" v="457" actId="2711"/>
          <ac:spMkLst>
            <pc:docMk/>
            <pc:sldMk cId="4134354763" sldId="287"/>
            <ac:spMk id="161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7:58:42.637" v="458" actId="2711"/>
          <ac:spMkLst>
            <pc:docMk/>
            <pc:sldMk cId="4134354763" sldId="287"/>
            <ac:spMk id="164" creationId="{00000000-0000-0000-0000-000000000000}"/>
          </ac:spMkLst>
        </pc:spChg>
      </pc:sldChg>
      <pc:sldChg chg="addSp delSp modSp add">
        <pc:chgData name="Irina Pichugina" userId="77c6315d25fd1b9e" providerId="LiveId" clId="{9BCE2566-BECF-4A09-8C69-BAFC62049EC5}" dt="2019-02-08T07:35:45.937" v="433" actId="1076"/>
        <pc:sldMkLst>
          <pc:docMk/>
          <pc:sldMk cId="2755885672" sldId="288"/>
        </pc:sldMkLst>
        <pc:spChg chg="add mod">
          <ac:chgData name="Irina Pichugina" userId="77c6315d25fd1b9e" providerId="LiveId" clId="{9BCE2566-BECF-4A09-8C69-BAFC62049EC5}" dt="2019-02-08T07:35:45.937" v="433" actId="1076"/>
          <ac:spMkLst>
            <pc:docMk/>
            <pc:sldMk cId="2755885672" sldId="288"/>
            <ac:spMk id="2" creationId="{11483838-74BE-40CF-A183-86BFC359C728}"/>
          </ac:spMkLst>
        </pc:spChg>
        <pc:spChg chg="add del mod">
          <ac:chgData name="Irina Pichugina" userId="77c6315d25fd1b9e" providerId="LiveId" clId="{9BCE2566-BECF-4A09-8C69-BAFC62049EC5}" dt="2019-02-08T07:30:01.610" v="154" actId="478"/>
          <ac:spMkLst>
            <pc:docMk/>
            <pc:sldMk cId="2755885672" sldId="288"/>
            <ac:spMk id="27" creationId="{5FC23CDB-269C-4F7E-A3A8-584991687588}"/>
          </ac:spMkLst>
        </pc:spChg>
        <pc:spChg chg="add del mod">
          <ac:chgData name="Irina Pichugina" userId="77c6315d25fd1b9e" providerId="LiveId" clId="{9BCE2566-BECF-4A09-8C69-BAFC62049EC5}" dt="2019-02-08T07:33:11.161" v="378" actId="478"/>
          <ac:spMkLst>
            <pc:docMk/>
            <pc:sldMk cId="2755885672" sldId="288"/>
            <ac:spMk id="28" creationId="{5EC24183-0374-4FBA-9687-DD2BF33602E9}"/>
          </ac:spMkLst>
        </pc:spChg>
        <pc:spChg chg="add mod">
          <ac:chgData name="Irina Pichugina" userId="77c6315d25fd1b9e" providerId="LiveId" clId="{9BCE2566-BECF-4A09-8C69-BAFC62049EC5}" dt="2019-02-08T07:34:45.186" v="411" actId="1076"/>
          <ac:spMkLst>
            <pc:docMk/>
            <pc:sldMk cId="2755885672" sldId="288"/>
            <ac:spMk id="29" creationId="{AABB7A6A-DB76-4689-A060-2BCEB5E08447}"/>
          </ac:spMkLst>
        </pc:spChg>
        <pc:spChg chg="mod">
          <ac:chgData name="Irina Pichugina" userId="77c6315d25fd1b9e" providerId="LiveId" clId="{9BCE2566-BECF-4A09-8C69-BAFC62049EC5}" dt="2019-02-08T07:28:45.521" v="126" actId="20577"/>
          <ac:spMkLst>
            <pc:docMk/>
            <pc:sldMk cId="2755885672" sldId="288"/>
            <ac:spMk id="146" creationId="{00000000-0000-0000-0000-000000000000}"/>
          </ac:spMkLst>
        </pc:spChg>
        <pc:spChg chg="del">
          <ac:chgData name="Irina Pichugina" userId="77c6315d25fd1b9e" providerId="LiveId" clId="{9BCE2566-BECF-4A09-8C69-BAFC62049EC5}" dt="2019-02-08T07:27:49.718" v="46" actId="478"/>
          <ac:spMkLst>
            <pc:docMk/>
            <pc:sldMk cId="2755885672" sldId="288"/>
            <ac:spMk id="147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8T07:27:51.587" v="47" actId="478"/>
          <ac:grpSpMkLst>
            <pc:docMk/>
            <pc:sldMk cId="2755885672" sldId="288"/>
            <ac:grpSpMk id="166" creationId="{00000000-0000-0000-0000-000000000000}"/>
          </ac:grpSpMkLst>
        </pc:grpChg>
      </pc:sldChg>
      <pc:sldChg chg="delSp modSp add">
        <pc:chgData name="Irina Pichugina" userId="77c6315d25fd1b9e" providerId="LiveId" clId="{9BCE2566-BECF-4A09-8C69-BAFC62049EC5}" dt="2019-02-08T07:59:43.324" v="462" actId="6549"/>
        <pc:sldMkLst>
          <pc:docMk/>
          <pc:sldMk cId="533758890" sldId="289"/>
        </pc:sldMkLst>
        <pc:spChg chg="mod">
          <ac:chgData name="Irina Pichugina" userId="77c6315d25fd1b9e" providerId="LiveId" clId="{9BCE2566-BECF-4A09-8C69-BAFC62049EC5}" dt="2019-02-08T07:59:43.324" v="462" actId="6549"/>
          <ac:spMkLst>
            <pc:docMk/>
            <pc:sldMk cId="533758890" sldId="289"/>
            <ac:spMk id="73" creationId="{00000000-0000-0000-0000-000000000000}"/>
          </ac:spMkLst>
        </pc:spChg>
        <pc:grpChg chg="del">
          <ac:chgData name="Irina Pichugina" userId="77c6315d25fd1b9e" providerId="LiveId" clId="{9BCE2566-BECF-4A09-8C69-BAFC62049EC5}" dt="2019-02-08T07:59:41.698" v="461" actId="478"/>
          <ac:grpSpMkLst>
            <pc:docMk/>
            <pc:sldMk cId="533758890" sldId="289"/>
            <ac:grpSpMk id="93" creationId="{00000000-0000-0000-0000-000000000000}"/>
          </ac:grpSpMkLst>
        </pc:grpChg>
      </pc:sldChg>
      <pc:sldChg chg="delSp modSp add">
        <pc:chgData name="Irina Pichugina" userId="77c6315d25fd1b9e" providerId="LiveId" clId="{9BCE2566-BECF-4A09-8C69-BAFC62049EC5}" dt="2019-02-08T09:46:17.301" v="734" actId="1076"/>
        <pc:sldMkLst>
          <pc:docMk/>
          <pc:sldMk cId="817846323" sldId="290"/>
        </pc:sldMkLst>
        <pc:spChg chg="mod">
          <ac:chgData name="Irina Pichugina" userId="77c6315d25fd1b9e" providerId="LiveId" clId="{9BCE2566-BECF-4A09-8C69-BAFC62049EC5}" dt="2019-02-08T09:38:57.444" v="532" actId="20577"/>
          <ac:spMkLst>
            <pc:docMk/>
            <pc:sldMk cId="817846323" sldId="290"/>
            <ac:spMk id="214" creationId="{00000000-0000-0000-0000-000000000000}"/>
          </ac:spMkLst>
        </pc:spChg>
        <pc:spChg chg="mod">
          <ac:chgData name="Irina Pichugina" userId="77c6315d25fd1b9e" providerId="LiveId" clId="{9BCE2566-BECF-4A09-8C69-BAFC62049EC5}" dt="2019-02-08T09:46:17.301" v="734" actId="1076"/>
          <ac:spMkLst>
            <pc:docMk/>
            <pc:sldMk cId="817846323" sldId="290"/>
            <ac:spMk id="216" creationId="{00000000-0000-0000-0000-000000000000}"/>
          </ac:spMkLst>
        </pc:spChg>
        <pc:picChg chg="del">
          <ac:chgData name="Irina Pichugina" userId="77c6315d25fd1b9e" providerId="LiveId" clId="{9BCE2566-BECF-4A09-8C69-BAFC62049EC5}" dt="2019-02-08T09:38:36.750" v="500" actId="478"/>
          <ac:picMkLst>
            <pc:docMk/>
            <pc:sldMk cId="817846323" sldId="290"/>
            <ac:picMk id="215" creationId="{00000000-0000-0000-0000-000000000000}"/>
          </ac:picMkLst>
        </pc:picChg>
      </pc:sldChg>
      <pc:sldChg chg="addSp delSp modSp add ord">
        <pc:chgData name="Irina Pichugina" userId="77c6315d25fd1b9e" providerId="LiveId" clId="{9BCE2566-BECF-4A09-8C69-BAFC62049EC5}" dt="2019-02-08T09:53:26.396" v="758" actId="403"/>
        <pc:sldMkLst>
          <pc:docMk/>
          <pc:sldMk cId="3738384040" sldId="291"/>
        </pc:sldMkLst>
        <pc:spChg chg="add mod">
          <ac:chgData name="Irina Pichugina" userId="77c6315d25fd1b9e" providerId="LiveId" clId="{9BCE2566-BECF-4A09-8C69-BAFC62049EC5}" dt="2019-02-08T09:53:26.396" v="758" actId="403"/>
          <ac:spMkLst>
            <pc:docMk/>
            <pc:sldMk cId="3738384040" sldId="291"/>
            <ac:spMk id="8" creationId="{E4115E3F-C459-46C0-A2DD-B65800639526}"/>
          </ac:spMkLst>
        </pc:spChg>
        <pc:picChg chg="del">
          <ac:chgData name="Irina Pichugina" userId="77c6315d25fd1b9e" providerId="LiveId" clId="{9BCE2566-BECF-4A09-8C69-BAFC62049EC5}" dt="2019-02-08T09:52:32.013" v="737" actId="478"/>
          <ac:picMkLst>
            <pc:docMk/>
            <pc:sldMk cId="3738384040" sldId="291"/>
            <ac:picMk id="2" creationId="{9F451C98-3BD8-4925-8F6F-06ECA17ED54B}"/>
          </ac:picMkLst>
        </pc:picChg>
      </pc:sldChg>
    </pc:docChg>
  </pc:docChgLst>
  <pc:docChgLst>
    <pc:chgData name="Irina Nevolina" userId="77c6315d25fd1b9e" providerId="LiveId" clId="{9BCE2566-BECF-4A09-8C69-BAFC62049EC5}"/>
    <pc:docChg chg="delSld modSld">
      <pc:chgData name="Irina Nevolina" userId="77c6315d25fd1b9e" providerId="LiveId" clId="{9BCE2566-BECF-4A09-8C69-BAFC62049EC5}" dt="2019-03-18T11:16:45.566" v="2" actId="2696"/>
      <pc:docMkLst>
        <pc:docMk/>
      </pc:docMkLst>
      <pc:sldChg chg="modSp">
        <pc:chgData name="Irina Nevolina" userId="77c6315d25fd1b9e" providerId="LiveId" clId="{9BCE2566-BECF-4A09-8C69-BAFC62049EC5}" dt="2019-03-18T11:15:55.030" v="0" actId="20577"/>
        <pc:sldMkLst>
          <pc:docMk/>
          <pc:sldMk cId="0" sldId="256"/>
        </pc:sldMkLst>
        <pc:spChg chg="mod">
          <ac:chgData name="Irina Nevolina" userId="77c6315d25fd1b9e" providerId="LiveId" clId="{9BCE2566-BECF-4A09-8C69-BAFC62049EC5}" dt="2019-03-18T11:15:55.030" v="0" actId="20577"/>
          <ac:spMkLst>
            <pc:docMk/>
            <pc:sldMk cId="0" sldId="256"/>
            <ac:spMk id="29" creationId="{00000000-0000-0000-0000-000000000000}"/>
          </ac:spMkLst>
        </pc:spChg>
      </pc:sldChg>
      <pc:sldChg chg="del">
        <pc:chgData name="Irina Nevolina" userId="77c6315d25fd1b9e" providerId="LiveId" clId="{9BCE2566-BECF-4A09-8C69-BAFC62049EC5}" dt="2019-03-18T11:16:45.566" v="2" actId="2696"/>
        <pc:sldMkLst>
          <pc:docMk/>
          <pc:sldMk cId="0" sldId="268"/>
        </pc:sldMkLst>
      </pc:sldChg>
      <pc:sldChg chg="del">
        <pc:chgData name="Irina Nevolina" userId="77c6315d25fd1b9e" providerId="LiveId" clId="{9BCE2566-BECF-4A09-8C69-BAFC62049EC5}" dt="2019-03-18T11:16:40.801" v="1" actId="2696"/>
        <pc:sldMkLst>
          <pc:docMk/>
          <pc:sldMk cId="0" sldId="26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1pPr>
    <a:lvl2pPr indent="228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2pPr>
    <a:lvl3pPr indent="457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3pPr>
    <a:lvl4pPr indent="685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4pPr>
    <a:lvl5pPr indent="9144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5pPr>
    <a:lvl6pPr indent="11430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6pPr>
    <a:lvl7pPr indent="13716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7pPr>
    <a:lvl8pPr indent="16002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8pPr>
    <a:lvl9pPr indent="1828800" defTabSz="449262" latinLnBrk="0">
      <a:spcBef>
        <a:spcPts val="400"/>
      </a:spcBef>
      <a:defRPr sz="1200">
        <a:latin typeface="+mj-lt"/>
        <a:ea typeface="+mj-ea"/>
        <a:cs typeface="+mj-cs"/>
        <a:sym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0114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"/>
          <p:cNvSpPr/>
          <p:nvPr/>
        </p:nvSpPr>
        <p:spPr>
          <a:xfrm>
            <a:off x="-2" y="0"/>
            <a:ext cx="9144004" cy="6858000"/>
          </a:xfrm>
          <a:prstGeom prst="rect">
            <a:avLst/>
          </a:prstGeom>
          <a:solidFill>
            <a:srgbClr val="F58220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defTabSz="914400">
              <a:defRPr>
                <a:latin typeface="Calibri"/>
                <a:ea typeface="Calibri"/>
                <a:cs typeface="Calibri"/>
                <a:sym typeface="Calibri"/>
              </a:defRPr>
            </a:pPr>
            <a:endParaRPr/>
          </a:p>
        </p:txBody>
      </p:sp>
      <p:pic>
        <p:nvPicPr>
          <p:cNvPr id="12" name="image.jpeg" descr="image.jpe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348037" y="5710237"/>
            <a:ext cx="2447927" cy="576264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279546" y="6224224"/>
            <a:ext cx="273654" cy="264253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449262">
              <a:lnSpc>
                <a:spcPct val="93000"/>
              </a:lnSpc>
              <a:tabLst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75831-171A-4722-9D64-268389844CF9}" type="datetimeFigureOut">
              <a:rPr lang="ru-RU" smtClean="0"/>
              <a:t>12.09.2024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DFDCB0-B7EE-4BAC-9F48-5E3DFF5BD41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195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1370012" y="1371600"/>
            <a:ext cx="7315201" cy="1066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/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6553200" y="6356350"/>
            <a:ext cx="342461" cy="356699"/>
          </a:xfrm>
          <a:prstGeom prst="rect">
            <a:avLst/>
          </a:prstGeom>
          <a:ln w="12700">
            <a:miter lim="400000"/>
          </a:ln>
        </p:spPr>
        <p:txBody>
          <a:bodyPr wrap="none" lIns="44999" tIns="44999" rIns="44999" bIns="44999">
            <a:spAutoFit/>
          </a:bodyPr>
          <a:lstStyle>
            <a:lvl1pPr defTabSz="914400">
              <a:lnSpc>
                <a:spcPct val="100000"/>
              </a:lnSpc>
              <a:tabLst>
                <a:tab pos="723900" algn="l"/>
                <a:tab pos="14478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ransition spd="med"/>
  <p:txStyles>
    <p:titleStyle>
      <a:lvl1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0" marR="0" indent="0" algn="l" defTabSz="449262" rtl="0" latinLnBrk="0">
        <a:lnSpc>
          <a:spcPct val="102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342900" marR="0" indent="0" algn="l" defTabSz="449262" rtl="0" latinLnBrk="0">
        <a:lnSpc>
          <a:spcPct val="102000"/>
        </a:lnSpc>
        <a:spcBef>
          <a:spcPts val="140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723900" algn="l"/>
          <a:tab pos="1447800" algn="l"/>
        </a:tabLst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Контроль качества ПО Лекция №4. Регрессионное тестирование."/>
          <p:cNvSpPr txBox="1"/>
          <p:nvPr/>
        </p:nvSpPr>
        <p:spPr>
          <a:xfrm>
            <a:off x="-2" y="2141536"/>
            <a:ext cx="9144004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t">
            <a:spAutoFit/>
          </a:bodyPr>
          <a:lstStyle/>
          <a:p>
            <a: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4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Регрессионное</a:t>
            </a:r>
            <a:r>
              <a:rPr dirty="0"/>
              <a:t> </a:t>
            </a:r>
            <a:r>
              <a:rPr dirty="0" err="1"/>
              <a:t>тестирование</a:t>
            </a:r>
            <a:br>
              <a:rPr dirty="0"/>
            </a:br>
            <a:endParaRPr dirty="0"/>
          </a:p>
        </p:txBody>
      </p:sp>
      <p:pic>
        <p:nvPicPr>
          <p:cNvPr id="2" name="image.jpeg" descr="image.jpeg">
            <a:extLst>
              <a:ext uri="{FF2B5EF4-FFF2-40B4-BE49-F238E27FC236}">
                <a16:creationId xmlns:a16="http://schemas.microsoft.com/office/drawing/2014/main" id="{FF4FFB14-1E88-4E57-A17F-4D909B4943BA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5687736"/>
            <a:ext cx="9144000" cy="6130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8410718" cy="4572001"/>
            <a:chOff x="0" y="0"/>
            <a:chExt cx="8410716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412999" y="1371599"/>
              <a:ext cx="1345715" cy="1828800"/>
              <a:chOff x="0" y="0"/>
              <a:chExt cx="1345713" cy="1828799"/>
            </a:xfrm>
          </p:grpSpPr>
          <p:sp>
            <p:nvSpPr>
              <p:cNvPr id="151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Формирование стратеги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Формирование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стратегии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6" name="Группа"/>
            <p:cNvGrpSpPr/>
            <p:nvPr/>
          </p:nvGrpSpPr>
          <p:grpSpPr>
            <a:xfrm>
              <a:off x="2826000" y="1371599"/>
              <a:ext cx="1345716" cy="1828801"/>
              <a:chOff x="0" y="0"/>
              <a:chExt cx="1345714" cy="1828800"/>
            </a:xfrm>
          </p:grpSpPr>
          <p:sp>
            <p:nvSpPr>
              <p:cNvPr id="154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A5EB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Сбор информации о конкретном релизе"/>
              <p:cNvSpPr txBox="1"/>
              <p:nvPr/>
            </p:nvSpPr>
            <p:spPr>
              <a:xfrm>
                <a:off x="65691" y="535836"/>
                <a:ext cx="1214331" cy="757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о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конкретном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релизе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9" name="Группа"/>
            <p:cNvGrpSpPr/>
            <p:nvPr/>
          </p:nvGrpSpPr>
          <p:grpSpPr>
            <a:xfrm>
              <a:off x="4238999" y="1371599"/>
              <a:ext cx="1345715" cy="1828800"/>
              <a:chOff x="0" y="0"/>
              <a:chExt cx="1345713" cy="1828799"/>
            </a:xfrm>
          </p:grpSpPr>
          <p:sp>
            <p:nvSpPr>
              <p:cNvPr id="157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572B8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Составление тест-плана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Составление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тест-плана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Группа"/>
            <p:cNvGrpSpPr/>
            <p:nvPr/>
          </p:nvGrpSpPr>
          <p:grpSpPr>
            <a:xfrm>
              <a:off x="5652000" y="1371599"/>
              <a:ext cx="1345716" cy="1828801"/>
              <a:chOff x="0" y="0"/>
              <a:chExt cx="1345714" cy="1828800"/>
            </a:xfrm>
          </p:grpSpPr>
          <p:sp>
            <p:nvSpPr>
              <p:cNvPr id="160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08CB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Выполнение регрессионного тестирования"/>
              <p:cNvSpPr txBox="1"/>
              <p:nvPr/>
            </p:nvSpPr>
            <p:spPr>
              <a:xfrm>
                <a:off x="65692" y="618935"/>
                <a:ext cx="1214331" cy="5909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Выполнение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регрессионного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5" name="Группа"/>
            <p:cNvGrpSpPr/>
            <p:nvPr/>
          </p:nvGrpSpPr>
          <p:grpSpPr>
            <a:xfrm>
              <a:off x="7065001" y="1371599"/>
              <a:ext cx="1345715" cy="1828800"/>
              <a:chOff x="0" y="0"/>
              <a:chExt cx="1345713" cy="1828799"/>
            </a:xfrm>
          </p:grpSpPr>
          <p:sp>
            <p:nvSpPr>
              <p:cNvPr id="163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4" name="Работа над ошибкам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Работа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над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ошибками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3435476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Границы регрессионного тестирования</a:t>
            </a:r>
            <a:endParaRPr dirty="0"/>
          </a:p>
        </p:txBody>
      </p:sp>
      <p:sp>
        <p:nvSpPr>
          <p:cNvPr id="29" name="Что такое регрессионное тестирование?…">
            <a:extLst>
              <a:ext uri="{FF2B5EF4-FFF2-40B4-BE49-F238E27FC236}">
                <a16:creationId xmlns:a16="http://schemas.microsoft.com/office/drawing/2014/main" id="{AABB7A6A-DB76-4689-A060-2BCEB5E08447}"/>
              </a:ext>
            </a:extLst>
          </p:cNvPr>
          <p:cNvSpPr txBox="1"/>
          <p:nvPr/>
        </p:nvSpPr>
        <p:spPr>
          <a:xfrm>
            <a:off x="307975" y="2644898"/>
            <a:ext cx="8346498" cy="15682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4999" tIns="44999" rIns="44999" bIns="44999" anchor="t">
            <a:spAutoFit/>
          </a:bodyPr>
          <a:lstStyle/>
          <a:p>
            <a:pPr algn="just" defTabSz="914400">
              <a:lnSpc>
                <a:spcPct val="100000"/>
              </a:lnSpc>
              <a:buSzPct val="100000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2400" dirty="0">
                <a:sym typeface="Calibri"/>
              </a:rPr>
              <a:t>это разность между тестовым покрытием всего комплекта тестов и тестовым покрытием, которое достигается с помощью реально выполненных тестов для данного изменения или данной версии.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75588567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Зачем нужно тестировать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План тестирования</a:t>
            </a:r>
          </a:p>
        </p:txBody>
      </p:sp>
      <p:sp>
        <p:nvSpPr>
          <p:cNvPr id="73" name="Повысить качество продукта…"/>
          <p:cNvSpPr txBox="1"/>
          <p:nvPr/>
        </p:nvSpPr>
        <p:spPr>
          <a:xfrm>
            <a:off x="307975" y="1655761"/>
            <a:ext cx="8502651" cy="16619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77788" algn="just" defTabSz="914400">
              <a:lnSpc>
                <a:spcPct val="100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  <a:tab pos="9436100" algn="l"/>
              </a:tabLst>
              <a:defRPr sz="2400" i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Глоссарий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ISTQB: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План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тестирования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документ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описывающий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цели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подходы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ресурсы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график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запланированных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тестовых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активностей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379411" defTabSz="914400">
              <a:lnSpc>
                <a:spcPct val="100000"/>
              </a:lnSpc>
              <a:buSzPct val="100000"/>
              <a:buChar char="●"/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  <a:tab pos="94361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i="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375889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Зачем нужно тестировать?"/>
          <p:cNvSpPr txBox="1"/>
          <p:nvPr/>
        </p:nvSpPr>
        <p:spPr>
          <a:xfrm>
            <a:off x="307975" y="274636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План тестирования</a:t>
            </a:r>
          </a:p>
        </p:txBody>
      </p:sp>
      <p:sp>
        <p:nvSpPr>
          <p:cNvPr id="73" name="Повысить качество продукта…"/>
          <p:cNvSpPr txBox="1"/>
          <p:nvPr/>
        </p:nvSpPr>
        <p:spPr>
          <a:xfrm>
            <a:off x="307975" y="1655761"/>
            <a:ext cx="8502651" cy="20313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indent="77788" algn="just" defTabSz="914400">
              <a:lnSpc>
                <a:spcPct val="100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  <a:tab pos="9436100" algn="l"/>
              </a:tabLst>
              <a:defRPr sz="2400" i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Глоссарий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ISTQB: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План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тестирования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документ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описывающий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цели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подходы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ресурсы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график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запланированных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тестовых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активностей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indent="-379411" defTabSz="914400">
              <a:lnSpc>
                <a:spcPct val="100000"/>
              </a:lnSpc>
              <a:buSzPct val="100000"/>
              <a:buChar char="●"/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  <a:tab pos="94361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endParaRPr i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indent="77788" defTabSz="914400">
              <a:lnSpc>
                <a:spcPct val="100000"/>
              </a:lnSpc>
              <a:tabLst>
                <a:tab pos="457200" algn="l"/>
                <a:tab pos="901700" algn="l"/>
                <a:tab pos="1346200" algn="l"/>
                <a:tab pos="1803400" algn="l"/>
                <a:tab pos="2247900" algn="l"/>
                <a:tab pos="2692400" algn="l"/>
                <a:tab pos="3149600" algn="l"/>
                <a:tab pos="3594100" algn="l"/>
                <a:tab pos="4038600" algn="l"/>
                <a:tab pos="4495800" algn="l"/>
                <a:tab pos="4940300" algn="l"/>
                <a:tab pos="5397500" algn="l"/>
                <a:tab pos="5842000" algn="l"/>
                <a:tab pos="6286500" algn="l"/>
                <a:tab pos="6743700" algn="l"/>
                <a:tab pos="7188200" algn="l"/>
                <a:tab pos="7632700" algn="l"/>
                <a:tab pos="8089900" algn="l"/>
                <a:tab pos="8534400" algn="l"/>
                <a:tab pos="8991600" algn="l"/>
                <a:tab pos="9436100" algn="l"/>
              </a:tabLst>
              <a:defRPr sz="24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Содержание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тест-плана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</p:txBody>
      </p:sp>
      <p:grpSp>
        <p:nvGrpSpPr>
          <p:cNvPr id="93" name="Схема 1"/>
          <p:cNvGrpSpPr/>
          <p:nvPr/>
        </p:nvGrpSpPr>
        <p:grpSpPr>
          <a:xfrm>
            <a:off x="1610869" y="2865747"/>
            <a:ext cx="7380273" cy="3579014"/>
            <a:chOff x="0" y="0"/>
            <a:chExt cx="7380271" cy="3579012"/>
          </a:xfrm>
        </p:grpSpPr>
        <p:sp>
          <p:nvSpPr>
            <p:cNvPr id="74" name="Стрелка"/>
            <p:cNvSpPr/>
            <p:nvPr/>
          </p:nvSpPr>
          <p:spPr>
            <a:xfrm>
              <a:off x="551796" y="0"/>
              <a:ext cx="6276679" cy="3579013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77" name="Группа"/>
            <p:cNvGrpSpPr/>
            <p:nvPr/>
          </p:nvGrpSpPr>
          <p:grpSpPr>
            <a:xfrm>
              <a:off x="0" y="1073702"/>
              <a:ext cx="1180844" cy="1431606"/>
              <a:chOff x="0" y="0"/>
              <a:chExt cx="1180843" cy="1431604"/>
            </a:xfrm>
          </p:grpSpPr>
          <p:sp>
            <p:nvSpPr>
              <p:cNvPr id="75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6" name="Что надо тестировать?"/>
              <p:cNvSpPr txBox="1"/>
              <p:nvPr/>
            </p:nvSpPr>
            <p:spPr>
              <a:xfrm>
                <a:off x="57643" y="399572"/>
                <a:ext cx="1065557" cy="632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Что</a:t>
                </a:r>
                <a:r>
                  <a:rPr dirty="0"/>
                  <a:t> </a:t>
                </a:r>
                <a:r>
                  <a:rPr dirty="0" err="1"/>
                  <a:t>надо</a:t>
                </a:r>
                <a:r>
                  <a:rPr dirty="0"/>
                  <a:t> </a:t>
                </a:r>
                <a:r>
                  <a:rPr dirty="0" err="1"/>
                  <a:t>тестировать</a:t>
                </a:r>
                <a:r>
                  <a:rPr dirty="0"/>
                  <a:t>?</a:t>
                </a:r>
              </a:p>
            </p:txBody>
          </p:sp>
        </p:grpSp>
        <p:grpSp>
          <p:nvGrpSpPr>
            <p:cNvPr id="80" name="Группа"/>
            <p:cNvGrpSpPr/>
            <p:nvPr/>
          </p:nvGrpSpPr>
          <p:grpSpPr>
            <a:xfrm>
              <a:off x="1239884" y="1073702"/>
              <a:ext cx="1180845" cy="1431606"/>
              <a:chOff x="0" y="0"/>
              <a:chExt cx="1180843" cy="1431604"/>
            </a:xfrm>
          </p:grpSpPr>
          <p:sp>
            <p:nvSpPr>
              <p:cNvPr id="78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79" name="Что будем тестировать?"/>
              <p:cNvSpPr txBox="1"/>
              <p:nvPr/>
            </p:nvSpPr>
            <p:spPr>
              <a:xfrm>
                <a:off x="57644" y="399572"/>
                <a:ext cx="1065556" cy="632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Что</a:t>
                </a:r>
                <a:r>
                  <a:rPr dirty="0"/>
                  <a:t> </a:t>
                </a:r>
                <a:r>
                  <a:rPr dirty="0" err="1"/>
                  <a:t>будем</a:t>
                </a:r>
                <a:r>
                  <a:rPr dirty="0"/>
                  <a:t> </a:t>
                </a:r>
                <a:r>
                  <a:rPr dirty="0" err="1"/>
                  <a:t>тестировать</a:t>
                </a:r>
                <a:r>
                  <a:rPr dirty="0"/>
                  <a:t>?</a:t>
                </a:r>
              </a:p>
            </p:txBody>
          </p:sp>
        </p:grpSp>
        <p:grpSp>
          <p:nvGrpSpPr>
            <p:cNvPr id="83" name="Группа"/>
            <p:cNvGrpSpPr/>
            <p:nvPr/>
          </p:nvGrpSpPr>
          <p:grpSpPr>
            <a:xfrm>
              <a:off x="2479771" y="1073702"/>
              <a:ext cx="1180844" cy="1431606"/>
              <a:chOff x="0" y="0"/>
              <a:chExt cx="1180843" cy="1431604"/>
            </a:xfrm>
          </p:grpSpPr>
          <p:sp>
            <p:nvSpPr>
              <p:cNvPr id="81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rgbClr val="5A5EB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2" name="Как будем тестировать?"/>
              <p:cNvSpPr txBox="1"/>
              <p:nvPr/>
            </p:nvSpPr>
            <p:spPr>
              <a:xfrm>
                <a:off x="57643" y="399572"/>
                <a:ext cx="1065556" cy="632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Как</a:t>
                </a:r>
                <a:r>
                  <a:rPr dirty="0"/>
                  <a:t> </a:t>
                </a:r>
                <a:r>
                  <a:rPr dirty="0" err="1"/>
                  <a:t>будем</a:t>
                </a:r>
                <a:r>
                  <a:rPr dirty="0"/>
                  <a:t> </a:t>
                </a:r>
                <a:r>
                  <a:rPr dirty="0" err="1"/>
                  <a:t>тестировать</a:t>
                </a:r>
                <a:r>
                  <a:rPr dirty="0"/>
                  <a:t>?</a:t>
                </a:r>
              </a:p>
            </p:txBody>
          </p:sp>
        </p:grpSp>
        <p:grpSp>
          <p:nvGrpSpPr>
            <p:cNvPr id="86" name="Группа"/>
            <p:cNvGrpSpPr/>
            <p:nvPr/>
          </p:nvGrpSpPr>
          <p:grpSpPr>
            <a:xfrm>
              <a:off x="3719656" y="1073702"/>
              <a:ext cx="1180844" cy="1431606"/>
              <a:chOff x="0" y="0"/>
              <a:chExt cx="1180843" cy="1431604"/>
            </a:xfrm>
          </p:grpSpPr>
          <p:sp>
            <p:nvSpPr>
              <p:cNvPr id="84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rgbClr val="5572B8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5" name="Когда будем тестировать?"/>
              <p:cNvSpPr txBox="1"/>
              <p:nvPr/>
            </p:nvSpPr>
            <p:spPr>
              <a:xfrm>
                <a:off x="57644" y="399572"/>
                <a:ext cx="1065556" cy="6324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Когда</a:t>
                </a:r>
                <a:r>
                  <a:rPr dirty="0"/>
                  <a:t> </a:t>
                </a:r>
                <a:r>
                  <a:rPr dirty="0" err="1"/>
                  <a:t>будем</a:t>
                </a:r>
                <a:r>
                  <a:rPr dirty="0"/>
                  <a:t> </a:t>
                </a:r>
                <a:r>
                  <a:rPr dirty="0" err="1"/>
                  <a:t>тестировать</a:t>
                </a:r>
                <a:r>
                  <a:rPr dirty="0"/>
                  <a:t>?</a:t>
                </a:r>
              </a:p>
            </p:txBody>
          </p:sp>
        </p:grpSp>
        <p:grpSp>
          <p:nvGrpSpPr>
            <p:cNvPr id="89" name="Группа"/>
            <p:cNvGrpSpPr/>
            <p:nvPr/>
          </p:nvGrpSpPr>
          <p:grpSpPr>
            <a:xfrm>
              <a:off x="4959543" y="1073702"/>
              <a:ext cx="1180844" cy="1431606"/>
              <a:chOff x="0" y="0"/>
              <a:chExt cx="1180843" cy="1431604"/>
            </a:xfrm>
          </p:grpSpPr>
          <p:sp>
            <p:nvSpPr>
              <p:cNvPr id="87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rgbClr val="508CB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88" name="Критерии начала тестирования"/>
              <p:cNvSpPr txBox="1"/>
              <p:nvPr/>
            </p:nvSpPr>
            <p:spPr>
              <a:xfrm>
                <a:off x="57643" y="313847"/>
                <a:ext cx="1065556" cy="803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Критерии начала тестирования</a:t>
                </a:r>
              </a:p>
            </p:txBody>
          </p:sp>
        </p:grpSp>
        <p:grpSp>
          <p:nvGrpSpPr>
            <p:cNvPr id="92" name="Группа"/>
            <p:cNvGrpSpPr/>
            <p:nvPr/>
          </p:nvGrpSpPr>
          <p:grpSpPr>
            <a:xfrm>
              <a:off x="6199428" y="1073702"/>
              <a:ext cx="1180844" cy="1431606"/>
              <a:chOff x="0" y="0"/>
              <a:chExt cx="1180843" cy="1431604"/>
            </a:xfrm>
          </p:grpSpPr>
          <p:sp>
            <p:nvSpPr>
              <p:cNvPr id="90" name="Закругленный прямоугольник"/>
              <p:cNvSpPr/>
              <p:nvPr/>
            </p:nvSpPr>
            <p:spPr>
              <a:xfrm>
                <a:off x="0" y="0"/>
                <a:ext cx="1180844" cy="1431605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77850">
                  <a:lnSpc>
                    <a:spcPct val="90000"/>
                  </a:lnSpc>
                  <a:spcBef>
                    <a:spcPts val="700"/>
                  </a:spcBef>
                  <a:defRPr sz="13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91" name="Критерии окончания тестирования"/>
              <p:cNvSpPr txBox="1"/>
              <p:nvPr/>
            </p:nvSpPr>
            <p:spPr>
              <a:xfrm>
                <a:off x="57643" y="313847"/>
                <a:ext cx="1065556" cy="80391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9530" tIns="49530" rIns="49530" bIns="49530" numCol="1" anchor="ctr">
                <a:spAutoFit/>
              </a:bodyPr>
              <a:lstStyle>
                <a:lvl1pPr algn="ctr" defTabSz="577850">
                  <a:lnSpc>
                    <a:spcPct val="90000"/>
                  </a:lnSpc>
                  <a:spcBef>
                    <a:spcPts val="500"/>
                  </a:spcBef>
                  <a:defRPr sz="13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t>Критерии окончания тестирования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Что такое качество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Виды тест-планов</a:t>
            </a:r>
          </a:p>
        </p:txBody>
      </p:sp>
      <p:grpSp>
        <p:nvGrpSpPr>
          <p:cNvPr id="118" name="Схема 1"/>
          <p:cNvGrpSpPr/>
          <p:nvPr/>
        </p:nvGrpSpPr>
        <p:grpSpPr>
          <a:xfrm>
            <a:off x="1230312" y="1334771"/>
            <a:ext cx="6683376" cy="4500880"/>
            <a:chOff x="0" y="0"/>
            <a:chExt cx="6683375" cy="4500879"/>
          </a:xfrm>
        </p:grpSpPr>
        <p:grpSp>
          <p:nvGrpSpPr>
            <p:cNvPr id="102" name="Группа"/>
            <p:cNvGrpSpPr/>
            <p:nvPr/>
          </p:nvGrpSpPr>
          <p:grpSpPr>
            <a:xfrm>
              <a:off x="2673349" y="0"/>
              <a:ext cx="4010026" cy="1406525"/>
              <a:chOff x="0" y="0"/>
              <a:chExt cx="4010025" cy="1406525"/>
            </a:xfrm>
          </p:grpSpPr>
          <p:sp>
            <p:nvSpPr>
              <p:cNvPr id="100" name="Стрелка"/>
              <p:cNvSpPr/>
              <p:nvPr/>
            </p:nvSpPr>
            <p:spPr>
              <a:xfrm>
                <a:off x="0" y="0"/>
                <a:ext cx="4010025" cy="1406525"/>
              </a:xfrm>
              <a:prstGeom prst="rightArrow">
                <a:avLst>
                  <a:gd name="adj1" fmla="val 75000"/>
                  <a:gd name="adj2" fmla="val 50000"/>
                </a:avLst>
              </a:prstGeom>
              <a:solidFill>
                <a:srgbClr val="D7D2DF">
                  <a:alpha val="90000"/>
                </a:srgbClr>
              </a:solidFill>
              <a:ln w="25400" cap="flat">
                <a:solidFill>
                  <a:srgbClr val="D7D2DF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300"/>
                  </a:spcBef>
                </a:pPr>
                <a:endParaRPr/>
              </a:p>
            </p:txBody>
          </p:sp>
          <p:sp>
            <p:nvSpPr>
              <p:cNvPr id="101" name="охватывает несколько уровней тестирования"/>
              <p:cNvSpPr txBox="1"/>
              <p:nvPr/>
            </p:nvSpPr>
            <p:spPr>
              <a:xfrm>
                <a:off x="0" y="413439"/>
                <a:ext cx="3482579" cy="579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Char char="•"/>
                  <a:defRPr sz="2000"/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охватывает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несколько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уровней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5" name="Группа"/>
            <p:cNvGrpSpPr/>
            <p:nvPr/>
          </p:nvGrpSpPr>
          <p:grpSpPr>
            <a:xfrm>
              <a:off x="0" y="0"/>
              <a:ext cx="2673350" cy="1406525"/>
              <a:chOff x="0" y="0"/>
              <a:chExt cx="2673350" cy="1406525"/>
            </a:xfrm>
          </p:grpSpPr>
          <p:sp>
            <p:nvSpPr>
              <p:cNvPr id="103" name="Закругленный прямоугольник"/>
              <p:cNvSpPr/>
              <p:nvPr/>
            </p:nvSpPr>
            <p:spPr>
              <a:xfrm>
                <a:off x="0" y="0"/>
                <a:ext cx="2673350" cy="1406525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04" name="Главный план тестирования (master test plan)"/>
              <p:cNvSpPr txBox="1"/>
              <p:nvPr/>
            </p:nvSpPr>
            <p:spPr>
              <a:xfrm>
                <a:off x="68660" y="199072"/>
                <a:ext cx="2536029" cy="100838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909" tIns="41909" rIns="41909" bIns="41909" numCol="1" anchor="ctr">
                <a:sp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900"/>
                  </a:spcBef>
                  <a:defRPr sz="2200">
                    <a:solidFill>
                      <a:srgbClr val="FFFFFF"/>
                    </a:solidFill>
                  </a:defRPr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Главный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план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(master test plan)</a:t>
                </a:r>
              </a:p>
            </p:txBody>
          </p:sp>
        </p:grpSp>
        <p:grpSp>
          <p:nvGrpSpPr>
            <p:cNvPr id="108" name="Группа"/>
            <p:cNvGrpSpPr/>
            <p:nvPr/>
          </p:nvGrpSpPr>
          <p:grpSpPr>
            <a:xfrm>
              <a:off x="2673349" y="1547176"/>
              <a:ext cx="4010026" cy="1406526"/>
              <a:chOff x="0" y="0"/>
              <a:chExt cx="4010025" cy="1406525"/>
            </a:xfrm>
          </p:grpSpPr>
          <p:sp>
            <p:nvSpPr>
              <p:cNvPr id="106" name="Стрелка"/>
              <p:cNvSpPr/>
              <p:nvPr/>
            </p:nvSpPr>
            <p:spPr>
              <a:xfrm>
                <a:off x="0" y="0"/>
                <a:ext cx="4010025" cy="1406525"/>
              </a:xfrm>
              <a:prstGeom prst="rightArrow">
                <a:avLst>
                  <a:gd name="adj1" fmla="val 75000"/>
                  <a:gd name="adj2" fmla="val 50000"/>
                </a:avLst>
              </a:prstGeom>
              <a:solidFill>
                <a:srgbClr val="D0D3E5">
                  <a:alpha val="90000"/>
                </a:srgbClr>
              </a:solidFill>
              <a:ln w="25400" cap="flat">
                <a:solidFill>
                  <a:srgbClr val="D0D3E5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300"/>
                  </a:spcBef>
                </a:pPr>
                <a:endParaRPr/>
              </a:p>
            </p:txBody>
          </p:sp>
          <p:sp>
            <p:nvSpPr>
              <p:cNvPr id="107" name="детальный план тестирования"/>
              <p:cNvSpPr txBox="1"/>
              <p:nvPr/>
            </p:nvSpPr>
            <p:spPr>
              <a:xfrm>
                <a:off x="0" y="413439"/>
                <a:ext cx="3482579" cy="579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Char char="•"/>
                  <a:defRPr sz="2000"/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детальный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план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1" name="Группа"/>
            <p:cNvGrpSpPr/>
            <p:nvPr/>
          </p:nvGrpSpPr>
          <p:grpSpPr>
            <a:xfrm>
              <a:off x="0" y="1547176"/>
              <a:ext cx="2673350" cy="1406526"/>
              <a:chOff x="0" y="0"/>
              <a:chExt cx="2673350" cy="1406525"/>
            </a:xfrm>
          </p:grpSpPr>
          <p:sp>
            <p:nvSpPr>
              <p:cNvPr id="109" name="Закругленный прямоугольник"/>
              <p:cNvSpPr/>
              <p:nvPr/>
            </p:nvSpPr>
            <p:spPr>
              <a:xfrm>
                <a:off x="0" y="0"/>
                <a:ext cx="2673350" cy="1406525"/>
              </a:xfrm>
              <a:prstGeom prst="roundRect">
                <a:avLst>
                  <a:gd name="adj" fmla="val 16667"/>
                </a:avLst>
              </a:prstGeom>
              <a:solidFill>
                <a:srgbClr val="5767B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0" name="Тест-план (test plan)"/>
              <p:cNvSpPr txBox="1"/>
              <p:nvPr/>
            </p:nvSpPr>
            <p:spPr>
              <a:xfrm>
                <a:off x="68660" y="508595"/>
                <a:ext cx="2536029" cy="38933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909" tIns="41909" rIns="41909" bIns="41909" numCol="1" anchor="ctr">
                <a:sp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900"/>
                  </a:spcBef>
                  <a:defRPr sz="2200">
                    <a:solidFill>
                      <a:srgbClr val="FFFFFF"/>
                    </a:solidFill>
                  </a:defRPr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Тест-план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(test plan)</a:t>
                </a:r>
              </a:p>
            </p:txBody>
          </p:sp>
        </p:grpSp>
        <p:grpSp>
          <p:nvGrpSpPr>
            <p:cNvPr id="114" name="Группа"/>
            <p:cNvGrpSpPr/>
            <p:nvPr/>
          </p:nvGrpSpPr>
          <p:grpSpPr>
            <a:xfrm>
              <a:off x="2673349" y="3094353"/>
              <a:ext cx="4010026" cy="1406526"/>
              <a:chOff x="0" y="0"/>
              <a:chExt cx="4010025" cy="1406525"/>
            </a:xfrm>
          </p:grpSpPr>
          <p:sp>
            <p:nvSpPr>
              <p:cNvPr id="112" name="Стрелка"/>
              <p:cNvSpPr/>
              <p:nvPr/>
            </p:nvSpPr>
            <p:spPr>
              <a:xfrm>
                <a:off x="0" y="0"/>
                <a:ext cx="4010025" cy="1406525"/>
              </a:xfrm>
              <a:prstGeom prst="rightArrow">
                <a:avLst>
                  <a:gd name="adj1" fmla="val 75000"/>
                  <a:gd name="adj2" fmla="val 50000"/>
                </a:avLst>
              </a:prstGeom>
              <a:solidFill>
                <a:srgbClr val="CEE2EA">
                  <a:alpha val="90000"/>
                </a:srgbClr>
              </a:solidFill>
              <a:ln w="25400" cap="flat">
                <a:solidFill>
                  <a:srgbClr val="CEE2EA">
                    <a:alpha val="9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t">
                <a:noAutofit/>
              </a:bodyPr>
              <a:lstStyle/>
              <a:p>
                <a:pPr defTabSz="889000">
                  <a:lnSpc>
                    <a:spcPct val="90000"/>
                  </a:lnSpc>
                  <a:spcBef>
                    <a:spcPts val="300"/>
                  </a:spcBef>
                </a:pPr>
                <a:endParaRPr/>
              </a:p>
            </p:txBody>
          </p:sp>
          <p:sp>
            <p:nvSpPr>
              <p:cNvPr id="113" name="набор действий для приёмочных испытаний"/>
              <p:cNvSpPr txBox="1"/>
              <p:nvPr/>
            </p:nvSpPr>
            <p:spPr>
              <a:xfrm>
                <a:off x="0" y="413439"/>
                <a:ext cx="3482579" cy="57964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t">
                <a:spAutoFit/>
              </a:bodyPr>
              <a:lstStyle/>
              <a:p>
                <a:pPr marL="228600" lvl="1" indent="-228600" defTabSz="889000">
                  <a:lnSpc>
                    <a:spcPct val="90000"/>
                  </a:lnSpc>
                  <a:spcBef>
                    <a:spcPts val="300"/>
                  </a:spcBef>
                  <a:buSzPct val="100000"/>
                  <a:buChar char="•"/>
                  <a:defRPr sz="2000"/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набор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действий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для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приёмочных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испытаний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7" name="Группа"/>
            <p:cNvGrpSpPr/>
            <p:nvPr/>
          </p:nvGrpSpPr>
          <p:grpSpPr>
            <a:xfrm>
              <a:off x="0" y="3094353"/>
              <a:ext cx="2673350" cy="1406526"/>
              <a:chOff x="0" y="0"/>
              <a:chExt cx="2673350" cy="1406525"/>
            </a:xfrm>
          </p:grpSpPr>
          <p:sp>
            <p:nvSpPr>
              <p:cNvPr id="115" name="Закругленный прямоугольник"/>
              <p:cNvSpPr/>
              <p:nvPr/>
            </p:nvSpPr>
            <p:spPr>
              <a:xfrm>
                <a:off x="0" y="0"/>
                <a:ext cx="2673350" cy="1406525"/>
              </a:xfrm>
              <a:prstGeom prst="roundRect">
                <a:avLst>
                  <a:gd name="adj" fmla="val 16667"/>
                </a:avLst>
              </a:prstGeom>
              <a:solidFill>
                <a:schemeClr val="accent5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700"/>
                  </a:spcBef>
                  <a:defRPr sz="22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16" name="План приёмочных испытаний (product acceptance plan)"/>
              <p:cNvSpPr txBox="1"/>
              <p:nvPr/>
            </p:nvSpPr>
            <p:spPr>
              <a:xfrm>
                <a:off x="68660" y="203896"/>
                <a:ext cx="2536029" cy="9987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1909" tIns="41909" rIns="41909" bIns="41909" numCol="1" anchor="ctr">
                <a:spAutoFit/>
              </a:bodyPr>
              <a:lstStyle/>
              <a:p>
                <a:pPr algn="ctr" defTabSz="977900">
                  <a:lnSpc>
                    <a:spcPct val="90000"/>
                  </a:lnSpc>
                  <a:spcBef>
                    <a:spcPts val="900"/>
                  </a:spcBef>
                  <a:defRPr sz="2200">
                    <a:solidFill>
                      <a:srgbClr val="FFFFFF"/>
                    </a:solidFill>
                  </a:defRPr>
                </a:pP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План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приёмочных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испытаний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(product acceptance plan)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Шаблоны тест планов </a:t>
            </a:r>
          </a:p>
        </p:txBody>
      </p:sp>
      <p:pic>
        <p:nvPicPr>
          <p:cNvPr id="125" name="Google Shape;156;p18" descr="Google Shape;156;p18"/>
          <p:cNvPicPr>
            <a:picLocks noChangeAspect="1"/>
          </p:cNvPicPr>
          <p:nvPr/>
        </p:nvPicPr>
        <p:blipFill>
          <a:blip r:embed="rId2" cstate="print"/>
          <a:srcRect t="1054" b="1053"/>
          <a:stretch>
            <a:fillRect/>
          </a:stretch>
        </p:blipFill>
        <p:spPr>
          <a:xfrm>
            <a:off x="185426" y="1871821"/>
            <a:ext cx="2398649" cy="3114357"/>
          </a:xfrm>
          <a:prstGeom prst="rect">
            <a:avLst/>
          </a:prstGeom>
          <a:ln w="12700">
            <a:miter lim="400000"/>
          </a:ln>
          <a:effectLst>
            <a:outerShdw blurRad="241300" dist="50800" dir="5400000" rotWithShape="0">
              <a:srgbClr val="000000">
                <a:alpha val="48000"/>
              </a:srgbClr>
            </a:outerShdw>
          </a:effectLst>
        </p:spPr>
      </p:pic>
      <p:pic>
        <p:nvPicPr>
          <p:cNvPr id="126" name="Google Shape;166;p19" descr="Google Shape;166;p1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57597" y="1939826"/>
            <a:ext cx="3306258" cy="2978347"/>
          </a:xfrm>
          <a:prstGeom prst="rect">
            <a:avLst/>
          </a:prstGeom>
          <a:ln w="12700">
            <a:miter lim="400000"/>
          </a:ln>
          <a:effectLst>
            <a:outerShdw blurRad="241300" dist="50800" dir="5400000" rotWithShape="0">
              <a:srgbClr val="000000">
                <a:alpha val="48000"/>
              </a:srgbClr>
            </a:outerShdw>
          </a:effectLst>
        </p:spPr>
      </p:pic>
      <p:pic>
        <p:nvPicPr>
          <p:cNvPr id="127" name="Google Shape;171;p20" descr="Google Shape;171;p2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37376" y="1871821"/>
            <a:ext cx="2593502" cy="3114358"/>
          </a:xfrm>
          <a:prstGeom prst="rect">
            <a:avLst/>
          </a:prstGeom>
          <a:ln w="12700">
            <a:miter lim="400000"/>
          </a:ln>
          <a:effectLst>
            <a:outerShdw blurRad="241300" dist="50800" dir="5400000" rotWithShape="0">
              <a:srgbClr val="000000">
                <a:alpha val="48000"/>
              </a:srgbClr>
            </a:outerShdw>
          </a:effectLst>
        </p:spPr>
      </p:pic>
      <p:sp>
        <p:nvSpPr>
          <p:cNvPr id="128" name="TextBox 1"/>
          <p:cNvSpPr txBox="1"/>
          <p:nvPr/>
        </p:nvSpPr>
        <p:spPr>
          <a:xfrm>
            <a:off x="574752" y="5177399"/>
            <a:ext cx="1518304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>
                <a:latin typeface="Calibri"/>
                <a:ea typeface="Calibri"/>
                <a:cs typeface="Calibri"/>
                <a:sym typeface="Calibri"/>
              </a:defRPr>
            </a:pPr>
            <a:r>
              <a:t>Word документ</a:t>
            </a:r>
          </a:p>
        </p:txBody>
      </p:sp>
      <p:sp>
        <p:nvSpPr>
          <p:cNvPr id="129" name="TextBox 2"/>
          <p:cNvSpPr txBox="1"/>
          <p:nvPr/>
        </p:nvSpPr>
        <p:spPr>
          <a:xfrm>
            <a:off x="3454351" y="5177399"/>
            <a:ext cx="209942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Дашборд (dashboard)</a:t>
            </a:r>
          </a:p>
        </p:txBody>
      </p:sp>
      <p:sp>
        <p:nvSpPr>
          <p:cNvPr id="130" name="TextBox 3"/>
          <p:cNvSpPr txBox="1"/>
          <p:nvPr/>
        </p:nvSpPr>
        <p:spPr>
          <a:xfrm>
            <a:off x="6592654" y="5177399"/>
            <a:ext cx="2446099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Майнд-карты (mind map)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Шаблоны тест планов </a:t>
            </a:r>
          </a:p>
        </p:txBody>
      </p:sp>
      <p:pic>
        <p:nvPicPr>
          <p:cNvPr id="137" name="Рисунок 13" descr="Рисунок 1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32794"/>
            <a:ext cx="3661644" cy="41303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Рисунок 14" descr="Рисунок 1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40607" y="1851359"/>
            <a:ext cx="5200850" cy="2877660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Box 4"/>
          <p:cNvSpPr txBox="1"/>
          <p:nvPr/>
        </p:nvSpPr>
        <p:spPr>
          <a:xfrm>
            <a:off x="628073" y="5145518"/>
            <a:ext cx="2601078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Табличное представление</a:t>
            </a:r>
          </a:p>
        </p:txBody>
      </p:sp>
      <p:sp>
        <p:nvSpPr>
          <p:cNvPr id="140" name="TextBox 5"/>
          <p:cNvSpPr txBox="1"/>
          <p:nvPr/>
        </p:nvSpPr>
        <p:spPr>
          <a:xfrm>
            <a:off x="5886713" y="5145518"/>
            <a:ext cx="1200903" cy="3327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6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Trello board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Роль тестирования в разных моделях разработки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Регресс-лист</a:t>
            </a:r>
          </a:p>
        </p:txBody>
      </p:sp>
      <p:sp>
        <p:nvSpPr>
          <p:cNvPr id="173" name="Повысить качество продукта…"/>
          <p:cNvSpPr txBox="1"/>
          <p:nvPr/>
        </p:nvSpPr>
        <p:spPr>
          <a:xfrm>
            <a:off x="95540" y="1157518"/>
            <a:ext cx="4596534" cy="4006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algn="just"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Регрессионный</a:t>
            </a:r>
            <a:r>
              <a:rPr dirty="0"/>
              <a:t> </a:t>
            </a:r>
            <a:r>
              <a:rPr dirty="0" err="1"/>
              <a:t>лист</a:t>
            </a:r>
            <a:r>
              <a:rPr dirty="0"/>
              <a:t> </a:t>
            </a:r>
            <a:r>
              <a:rPr b="0" dirty="0"/>
              <a:t>— </a:t>
            </a:r>
            <a:r>
              <a:rPr b="0" dirty="0" err="1"/>
              <a:t>список</a:t>
            </a:r>
            <a:r>
              <a:rPr b="0" dirty="0"/>
              <a:t> </a:t>
            </a:r>
            <a:r>
              <a:rPr b="0" dirty="0" err="1"/>
              <a:t>всех</a:t>
            </a:r>
            <a:r>
              <a:rPr b="0" dirty="0"/>
              <a:t> </a:t>
            </a:r>
            <a:r>
              <a:rPr b="0" dirty="0" err="1"/>
              <a:t>возможных</a:t>
            </a:r>
            <a:r>
              <a:rPr b="0" dirty="0"/>
              <a:t> </a:t>
            </a:r>
            <a:r>
              <a:rPr b="0" dirty="0" err="1"/>
              <a:t>проверок</a:t>
            </a:r>
            <a:r>
              <a:rPr b="0" dirty="0"/>
              <a:t> </a:t>
            </a:r>
            <a:r>
              <a:rPr b="0" dirty="0" err="1"/>
              <a:t>функционала</a:t>
            </a:r>
            <a:r>
              <a:rPr b="0" dirty="0"/>
              <a:t> с </a:t>
            </a:r>
            <a:r>
              <a:rPr b="0" dirty="0" err="1"/>
              <a:t>разделением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уровни</a:t>
            </a:r>
            <a:r>
              <a:rPr b="0" dirty="0"/>
              <a:t>:</a:t>
            </a:r>
          </a:p>
          <a:p>
            <a:pPr marL="457200" indent="-457200" algn="just">
              <a:buSzPct val="100000"/>
              <a:buAutoNum type="arabicPeriod"/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Smoke</a:t>
            </a:r>
            <a:r>
              <a:rPr b="0" dirty="0"/>
              <a:t> — </a:t>
            </a:r>
            <a:r>
              <a:rPr b="0" dirty="0" err="1"/>
              <a:t>проверка</a:t>
            </a:r>
            <a:r>
              <a:rPr b="0" dirty="0"/>
              <a:t> </a:t>
            </a:r>
            <a:r>
              <a:rPr b="0" dirty="0" err="1"/>
              <a:t>основных</a:t>
            </a:r>
            <a:r>
              <a:rPr b="0" dirty="0"/>
              <a:t> </a:t>
            </a:r>
            <a:r>
              <a:rPr b="0" dirty="0" err="1"/>
              <a:t>функций</a:t>
            </a:r>
            <a:r>
              <a:rPr b="0" dirty="0"/>
              <a:t> </a:t>
            </a:r>
            <a:r>
              <a:rPr b="0" dirty="0" err="1"/>
              <a:t>модуля</a:t>
            </a:r>
            <a:r>
              <a:rPr b="0" dirty="0"/>
              <a:t>.</a:t>
            </a:r>
          </a:p>
          <a:p>
            <a:pPr marL="457200" indent="-457200" algn="just">
              <a:buSzPct val="100000"/>
              <a:buAutoNum type="arabicPeriod"/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MAT (minimal acceptance test) </a:t>
            </a:r>
            <a:r>
              <a:rPr b="0" dirty="0"/>
              <a:t>—</a:t>
            </a:r>
            <a:r>
              <a:rPr b="0" dirty="0" err="1"/>
              <a:t>проверка</a:t>
            </a:r>
            <a:r>
              <a:rPr b="0" dirty="0"/>
              <a:t> </a:t>
            </a:r>
            <a:r>
              <a:rPr b="0" dirty="0" err="1"/>
              <a:t>всех</a:t>
            </a:r>
            <a:r>
              <a:rPr b="0" dirty="0"/>
              <a:t> </a:t>
            </a:r>
            <a:r>
              <a:rPr b="0" dirty="0" err="1"/>
              <a:t>функций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положительных</a:t>
            </a:r>
            <a:r>
              <a:rPr b="0" dirty="0"/>
              <a:t> (с </a:t>
            </a:r>
            <a:r>
              <a:rPr b="0" dirty="0" err="1"/>
              <a:t>точки</a:t>
            </a:r>
            <a:r>
              <a:rPr b="0" dirty="0"/>
              <a:t> </a:t>
            </a:r>
            <a:r>
              <a:rPr b="0" dirty="0" err="1"/>
              <a:t>зрения</a:t>
            </a:r>
            <a:r>
              <a:rPr b="0" dirty="0"/>
              <a:t> </a:t>
            </a:r>
            <a:r>
              <a:rPr b="0" dirty="0" err="1"/>
              <a:t>форматов</a:t>
            </a:r>
            <a:r>
              <a:rPr b="0" dirty="0"/>
              <a:t> и </a:t>
            </a:r>
            <a:r>
              <a:rPr b="0" dirty="0" err="1"/>
              <a:t>бизнес-логики</a:t>
            </a:r>
            <a:r>
              <a:rPr b="0" dirty="0"/>
              <a:t>) </a:t>
            </a:r>
            <a:r>
              <a:rPr b="0" dirty="0" err="1"/>
              <a:t>функциях</a:t>
            </a:r>
            <a:r>
              <a:rPr b="0" dirty="0"/>
              <a:t>.</a:t>
            </a:r>
          </a:p>
          <a:p>
            <a:pPr marL="457200" indent="-457200" algn="just">
              <a:buSzPct val="100000"/>
              <a:buAutoNum type="arabicPeriod"/>
              <a:defRPr sz="2000" b="1">
                <a:latin typeface="Calibri"/>
                <a:ea typeface="Calibri"/>
                <a:cs typeface="Calibri"/>
                <a:sym typeface="Calibri"/>
              </a:defRPr>
            </a:pPr>
            <a:r>
              <a:rPr dirty="0"/>
              <a:t>AT (acceptance test) </a:t>
            </a:r>
            <a:r>
              <a:rPr b="0" dirty="0"/>
              <a:t> — </a:t>
            </a:r>
            <a:r>
              <a:rPr b="0" dirty="0" err="1"/>
              <a:t>проверка</a:t>
            </a:r>
            <a:r>
              <a:rPr b="0" dirty="0"/>
              <a:t> </a:t>
            </a:r>
            <a:r>
              <a:rPr b="0" dirty="0" err="1"/>
              <a:t>всех</a:t>
            </a:r>
            <a:r>
              <a:rPr b="0" dirty="0"/>
              <a:t> </a:t>
            </a:r>
            <a:r>
              <a:rPr b="0" dirty="0" err="1"/>
              <a:t>функций</a:t>
            </a:r>
            <a:r>
              <a:rPr b="0" dirty="0"/>
              <a:t> </a:t>
            </a:r>
            <a:r>
              <a:rPr b="0" dirty="0" err="1"/>
              <a:t>модуля</a:t>
            </a:r>
            <a:r>
              <a:rPr b="0" dirty="0"/>
              <a:t> </a:t>
            </a:r>
            <a:r>
              <a:rPr b="0" dirty="0" err="1"/>
              <a:t>на</a:t>
            </a:r>
            <a:r>
              <a:rPr b="0" dirty="0"/>
              <a:t> </a:t>
            </a:r>
            <a:r>
              <a:rPr b="0" dirty="0" err="1"/>
              <a:t>всех</a:t>
            </a:r>
            <a:r>
              <a:rPr b="0" dirty="0"/>
              <a:t> </a:t>
            </a:r>
            <a:r>
              <a:rPr b="0" dirty="0" err="1"/>
              <a:t>типах</a:t>
            </a:r>
            <a:r>
              <a:rPr b="0" dirty="0"/>
              <a:t> </a:t>
            </a:r>
            <a:r>
              <a:rPr b="0" dirty="0" err="1"/>
              <a:t>значений</a:t>
            </a:r>
            <a:r>
              <a:rPr b="0" dirty="0"/>
              <a:t>, </a:t>
            </a:r>
            <a:r>
              <a:rPr b="0" dirty="0" err="1"/>
              <a:t>то</a:t>
            </a:r>
            <a:r>
              <a:rPr b="0" dirty="0"/>
              <a:t> </a:t>
            </a:r>
            <a:r>
              <a:rPr b="0" dirty="0" err="1"/>
              <a:t>есть</a:t>
            </a:r>
            <a:r>
              <a:rPr b="0" dirty="0"/>
              <a:t> </a:t>
            </a:r>
            <a:r>
              <a:rPr b="0" dirty="0" err="1"/>
              <a:t>полная</a:t>
            </a:r>
            <a:r>
              <a:rPr b="0" dirty="0"/>
              <a:t> </a:t>
            </a:r>
            <a:r>
              <a:rPr b="0" dirty="0" err="1"/>
              <a:t>проверка</a:t>
            </a:r>
            <a:r>
              <a:rPr b="0" dirty="0"/>
              <a:t> </a:t>
            </a:r>
            <a:r>
              <a:rPr b="0" dirty="0" err="1"/>
              <a:t>приложения</a:t>
            </a:r>
            <a:r>
              <a:rPr b="0" dirty="0"/>
              <a:t>.</a:t>
            </a:r>
          </a:p>
        </p:txBody>
      </p:sp>
      <p:pic>
        <p:nvPicPr>
          <p:cNvPr id="174" name="Объект 6" descr="Объект 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45880" y="1234160"/>
            <a:ext cx="4202581" cy="21948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5" name="Рисунок 2" descr="Рисунок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45880" y="3685237"/>
            <a:ext cx="4202580" cy="19386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Роль тестирования в разных моделях разработки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Преимущества и недостатки</a:t>
            </a:r>
          </a:p>
        </p:txBody>
      </p:sp>
      <p:grpSp>
        <p:nvGrpSpPr>
          <p:cNvPr id="208" name="Схема 2"/>
          <p:cNvGrpSpPr/>
          <p:nvPr/>
        </p:nvGrpSpPr>
        <p:grpSpPr>
          <a:xfrm>
            <a:off x="1248261" y="1480513"/>
            <a:ext cx="6842307" cy="3998609"/>
            <a:chOff x="0" y="21065"/>
            <a:chExt cx="6842305" cy="3998607"/>
          </a:xfrm>
        </p:grpSpPr>
        <p:sp>
          <p:nvSpPr>
            <p:cNvPr id="182" name="Прямоугольник"/>
            <p:cNvSpPr/>
            <p:nvPr/>
          </p:nvSpPr>
          <p:spPr>
            <a:xfrm>
              <a:off x="0" y="611781"/>
              <a:ext cx="3337710" cy="392672"/>
            </a:xfrm>
            <a:prstGeom prst="rect">
              <a:avLst/>
            </a:prstGeom>
            <a:solidFill>
              <a:schemeClr val="accent4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3" name="Квадрат"/>
            <p:cNvSpPr/>
            <p:nvPr/>
          </p:nvSpPr>
          <p:spPr>
            <a:xfrm>
              <a:off x="0" y="759253"/>
              <a:ext cx="245201" cy="2452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4" name="Преимущества РТ"/>
            <p:cNvSpPr txBox="1"/>
            <p:nvPr/>
          </p:nvSpPr>
          <p:spPr>
            <a:xfrm>
              <a:off x="0" y="21065"/>
              <a:ext cx="3337710" cy="476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830" tIns="36830" rIns="36830" bIns="36830" numCol="1" anchor="ctr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Преимущества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РТ</a:t>
              </a:r>
            </a:p>
          </p:txBody>
        </p:sp>
        <p:sp>
          <p:nvSpPr>
            <p:cNvPr id="185" name="Квадрат"/>
            <p:cNvSpPr/>
            <p:nvPr/>
          </p:nvSpPr>
          <p:spPr>
            <a:xfrm>
              <a:off x="0" y="1330807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4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6" name="сокращение количества дефектов в системе к моменту релиза"/>
            <p:cNvSpPr txBox="1"/>
            <p:nvPr/>
          </p:nvSpPr>
          <p:spPr>
            <a:xfrm>
              <a:off x="233640" y="1173329"/>
              <a:ext cx="3104070" cy="56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сокращение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количества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дефектов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в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системе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к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моменту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релиза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7" name="Квадрат"/>
            <p:cNvSpPr/>
            <p:nvPr/>
          </p:nvSpPr>
          <p:spPr>
            <a:xfrm>
              <a:off x="0" y="1902355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7761A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88" name="исключение деградации качества системы при росте функциональности"/>
            <p:cNvSpPr txBox="1"/>
            <p:nvPr/>
          </p:nvSpPr>
          <p:spPr>
            <a:xfrm>
              <a:off x="233640" y="1744877"/>
              <a:ext cx="3104070" cy="56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исключение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деградации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качества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системы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при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росте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функциональности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9" name="Квадрат"/>
            <p:cNvSpPr/>
            <p:nvPr/>
          </p:nvSpPr>
          <p:spPr>
            <a:xfrm>
              <a:off x="0" y="2473903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6C5EA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0" name="уменьшение вероятности критических ошибок при эксплуатации"/>
            <p:cNvSpPr txBox="1"/>
            <p:nvPr/>
          </p:nvSpPr>
          <p:spPr>
            <a:xfrm>
              <a:off x="233640" y="2219475"/>
              <a:ext cx="3104070" cy="7540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уменьшение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вероятности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критических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ошибок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при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эксплуатации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1" name="Квадрат"/>
            <p:cNvSpPr/>
            <p:nvPr/>
          </p:nvSpPr>
          <p:spPr>
            <a:xfrm>
              <a:off x="0" y="3045451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F5BA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2" name="готовый список проверок"/>
            <p:cNvSpPr txBox="1"/>
            <p:nvPr/>
          </p:nvSpPr>
          <p:spPr>
            <a:xfrm>
              <a:off x="233640" y="2984923"/>
              <a:ext cx="3104070" cy="366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готовый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список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проверок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3" name="Квадрат"/>
            <p:cNvSpPr/>
            <p:nvPr/>
          </p:nvSpPr>
          <p:spPr>
            <a:xfrm>
              <a:off x="0" y="3616999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961B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4" name="легко оценивать и планировать трудозатраты"/>
            <p:cNvSpPr txBox="1"/>
            <p:nvPr/>
          </p:nvSpPr>
          <p:spPr>
            <a:xfrm>
              <a:off x="233640" y="3459521"/>
              <a:ext cx="3104070" cy="56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легко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оценивать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и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планировать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трудозатраты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5" name="Прямоугольник"/>
            <p:cNvSpPr/>
            <p:nvPr/>
          </p:nvSpPr>
          <p:spPr>
            <a:xfrm>
              <a:off x="3504594" y="611781"/>
              <a:ext cx="3337711" cy="392672"/>
            </a:xfrm>
            <a:prstGeom prst="rect">
              <a:avLst/>
            </a:prstGeom>
            <a:solidFill>
              <a:schemeClr val="accent5"/>
            </a:solidFill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6" name="Квадрат"/>
            <p:cNvSpPr/>
            <p:nvPr/>
          </p:nvSpPr>
          <p:spPr>
            <a:xfrm>
              <a:off x="3504594" y="759253"/>
              <a:ext cx="245202" cy="245201"/>
            </a:xfrm>
            <a:prstGeom prst="rect">
              <a:avLst/>
            </a:prstGeom>
            <a:solidFill>
              <a:srgbClr val="FFFFFF">
                <a:alpha val="90000"/>
              </a:srgbClr>
            </a:solidFill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7" name="Недостатки РТ"/>
            <p:cNvSpPr txBox="1"/>
            <p:nvPr/>
          </p:nvSpPr>
          <p:spPr>
            <a:xfrm>
              <a:off x="3504594" y="21065"/>
              <a:ext cx="3337711" cy="4760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6830" tIns="36830" rIns="36830" bIns="36830" numCol="1" anchor="ctr">
              <a:spAutoFit/>
            </a:bodyPr>
            <a:lstStyle>
              <a:lvl1pPr defTabSz="1289050">
                <a:lnSpc>
                  <a:spcPct val="90000"/>
                </a:lnSpc>
                <a:spcBef>
                  <a:spcPts val="1200"/>
                </a:spcBef>
                <a:defRPr sz="2900"/>
              </a:lvl1pPr>
            </a:lstStyle>
            <a:p>
              <a:r>
                <a:rPr dirty="0" err="1">
                  <a:latin typeface="Calibri" panose="020F0502020204030204" pitchFamily="34" charset="0"/>
                  <a:cs typeface="Calibri" panose="020F0502020204030204" pitchFamily="34" charset="0"/>
                </a:rPr>
                <a:t>Недостатки</a:t>
              </a:r>
              <a:r>
                <a:rPr dirty="0">
                  <a:latin typeface="Calibri" panose="020F0502020204030204" pitchFamily="34" charset="0"/>
                  <a:cs typeface="Calibri" panose="020F0502020204030204" pitchFamily="34" charset="0"/>
                </a:rPr>
                <a:t> РТ</a:t>
              </a:r>
            </a:p>
          </p:txBody>
        </p:sp>
        <p:sp>
          <p:nvSpPr>
            <p:cNvPr id="198" name="Квадрат"/>
            <p:cNvSpPr/>
            <p:nvPr/>
          </p:nvSpPr>
          <p:spPr>
            <a:xfrm>
              <a:off x="3504594" y="1330807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66DB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99" name="занимает много времени"/>
            <p:cNvSpPr txBox="1"/>
            <p:nvPr/>
          </p:nvSpPr>
          <p:spPr>
            <a:xfrm>
              <a:off x="3738233" y="1270279"/>
              <a:ext cx="3104070" cy="366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занимает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много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времени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0" name="Квадрат"/>
            <p:cNvSpPr/>
            <p:nvPr/>
          </p:nvSpPr>
          <p:spPr>
            <a:xfrm>
              <a:off x="3504594" y="1902355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37ABA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1" name="трудозатратно"/>
            <p:cNvSpPr txBox="1"/>
            <p:nvPr/>
          </p:nvSpPr>
          <p:spPr>
            <a:xfrm>
              <a:off x="3738233" y="1841827"/>
              <a:ext cx="3104070" cy="366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трудозатратно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2" name="Квадрат"/>
            <p:cNvSpPr/>
            <p:nvPr/>
          </p:nvSpPr>
          <p:spPr>
            <a:xfrm>
              <a:off x="3504594" y="2473903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5089BE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3" name="скучно"/>
            <p:cNvSpPr txBox="1"/>
            <p:nvPr/>
          </p:nvSpPr>
          <p:spPr>
            <a:xfrm>
              <a:off x="3738233" y="2413375"/>
              <a:ext cx="3104070" cy="366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скучно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4" name="Квадрат"/>
            <p:cNvSpPr/>
            <p:nvPr/>
          </p:nvSpPr>
          <p:spPr>
            <a:xfrm>
              <a:off x="3504594" y="3045451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rgbClr val="4E99C2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5" name="неадаптивность к особенностям релиза"/>
            <p:cNvSpPr txBox="1"/>
            <p:nvPr/>
          </p:nvSpPr>
          <p:spPr>
            <a:xfrm>
              <a:off x="3738233" y="2887973"/>
              <a:ext cx="3104070" cy="5601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неадаптивность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к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особенностям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релиза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6" name="Квадрат"/>
            <p:cNvSpPr/>
            <p:nvPr/>
          </p:nvSpPr>
          <p:spPr>
            <a:xfrm>
              <a:off x="3504594" y="3616999"/>
              <a:ext cx="245195" cy="245195"/>
            </a:xfrm>
            <a:prstGeom prst="rect">
              <a:avLst/>
            </a:prstGeom>
            <a:solidFill>
              <a:srgbClr val="FFFFFF"/>
            </a:solidFill>
            <a:ln w="25400" cap="flat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207" name="эффект пестицида"/>
            <p:cNvSpPr txBox="1"/>
            <p:nvPr/>
          </p:nvSpPr>
          <p:spPr>
            <a:xfrm>
              <a:off x="3738233" y="3556471"/>
              <a:ext cx="3104070" cy="366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85343" tIns="85343" rIns="85343" bIns="85343" numCol="1" anchor="ctr">
              <a:spAutoFit/>
            </a:bodyPr>
            <a:lstStyle>
              <a:lvl1pPr defTabSz="533400">
                <a:lnSpc>
                  <a:spcPct val="90000"/>
                </a:lnSpc>
                <a:spcBef>
                  <a:spcPts val="500"/>
                </a:spcBef>
                <a:defRPr sz="1200"/>
              </a:lvl1pPr>
            </a:lstStyle>
            <a:p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эффект</a:t>
              </a:r>
              <a:r>
                <a:rPr sz="1400" dirty="0">
                  <a:latin typeface="Calibri" panose="020F0502020204030204" pitchFamily="34" charset="0"/>
                  <a:cs typeface="Calibri" panose="020F0502020204030204" pitchFamily="34" charset="0"/>
                </a:rPr>
                <a:t> </a:t>
              </a:r>
              <a:r>
                <a:rPr sz="1400" dirty="0" err="1">
                  <a:latin typeface="Calibri" panose="020F0502020204030204" pitchFamily="34" charset="0"/>
                  <a:cs typeface="Calibri" panose="020F0502020204030204" pitchFamily="34" charset="0"/>
                </a:rPr>
                <a:t>пестицида</a:t>
              </a:r>
              <a:endParaRPr sz="14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Эффект пестицида</a:t>
            </a:r>
          </a:p>
        </p:txBody>
      </p:sp>
      <p:pic>
        <p:nvPicPr>
          <p:cNvPr id="215" name="Рисунок 2" descr="Рисунок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842093"/>
            <a:ext cx="5394036" cy="317381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Повысить качество продукта…"/>
          <p:cNvSpPr txBox="1"/>
          <p:nvPr/>
        </p:nvSpPr>
        <p:spPr>
          <a:xfrm>
            <a:off x="5394035" y="2810827"/>
            <a:ext cx="3761798" cy="1018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marL="342900" indent="-342900" algn="just">
              <a:buSzPct val="100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Иммунитет</a:t>
            </a:r>
            <a:endParaRPr dirty="0"/>
          </a:p>
          <a:p>
            <a:pPr marL="342900" indent="-342900" algn="just">
              <a:buSzPct val="100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Пропуск</a:t>
            </a:r>
            <a:r>
              <a:rPr dirty="0"/>
              <a:t> </a:t>
            </a:r>
            <a:r>
              <a:rPr dirty="0" err="1"/>
              <a:t>ошибок</a:t>
            </a:r>
            <a:r>
              <a:rPr dirty="0"/>
              <a:t> </a:t>
            </a:r>
            <a:r>
              <a:rPr dirty="0" err="1"/>
              <a:t>годами</a:t>
            </a:r>
            <a:endParaRPr dirty="0"/>
          </a:p>
          <a:p>
            <a:pPr marL="342900" indent="-342900" algn="just">
              <a:buSzPct val="100000"/>
              <a:buFont typeface="Arial"/>
              <a:buChar char="•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dirty="0" err="1"/>
              <a:t>Протоптанная</a:t>
            </a:r>
            <a:r>
              <a:rPr dirty="0"/>
              <a:t> </a:t>
            </a:r>
            <a:r>
              <a:rPr dirty="0" err="1"/>
              <a:t>дорога</a:t>
            </a:r>
            <a:endParaRPr dirty="0"/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лан занятий"/>
          <p:cNvSpPr txBox="1"/>
          <p:nvPr/>
        </p:nvSpPr>
        <p:spPr>
          <a:xfrm>
            <a:off x="320675" y="274636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dirty="0" err="1"/>
              <a:t>План</a:t>
            </a:r>
            <a:r>
              <a:rPr dirty="0"/>
              <a:t> </a:t>
            </a:r>
            <a:r>
              <a:rPr dirty="0" err="1"/>
              <a:t>заняти</a:t>
            </a:r>
            <a:r>
              <a:rPr lang="ru-RU" dirty="0"/>
              <a:t>я</a:t>
            </a:r>
            <a:endParaRPr dirty="0"/>
          </a:p>
        </p:txBody>
      </p:sp>
      <p:sp>
        <p:nvSpPr>
          <p:cNvPr id="36" name="Что такое регрессионное тестирование?…"/>
          <p:cNvSpPr txBox="1"/>
          <p:nvPr/>
        </p:nvSpPr>
        <p:spPr>
          <a:xfrm>
            <a:off x="724882" y="1745466"/>
            <a:ext cx="6216272" cy="31686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44999" tIns="44999" rIns="44999" bIns="44999" anchor="t">
            <a:spAutoFit/>
          </a:bodyPr>
          <a:lstStyle/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Что</a:t>
            </a:r>
            <a:r>
              <a:rPr sz="2000" dirty="0"/>
              <a:t> </a:t>
            </a:r>
            <a:r>
              <a:rPr sz="2000" dirty="0" err="1"/>
              <a:t>такое</a:t>
            </a:r>
            <a:r>
              <a:rPr sz="2000" dirty="0"/>
              <a:t> </a:t>
            </a:r>
            <a:r>
              <a:rPr sz="2000" dirty="0" err="1"/>
              <a:t>регрессионное</a:t>
            </a:r>
            <a:r>
              <a:rPr sz="2000" dirty="0"/>
              <a:t> </a:t>
            </a:r>
            <a:r>
              <a:rPr sz="2000" dirty="0" err="1"/>
              <a:t>тестирование</a:t>
            </a:r>
            <a:r>
              <a:rPr sz="2000" dirty="0"/>
              <a:t>?</a:t>
            </a:r>
            <a:endParaRPr lang="ru-RU" sz="2000" dirty="0"/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Виды</a:t>
            </a:r>
            <a:r>
              <a:rPr sz="2000" dirty="0"/>
              <a:t> </a:t>
            </a:r>
            <a:r>
              <a:rPr sz="2000" dirty="0" err="1"/>
              <a:t>регрессионного</a:t>
            </a:r>
            <a:r>
              <a:rPr sz="2000" dirty="0"/>
              <a:t> </a:t>
            </a:r>
            <a:r>
              <a:rPr sz="2000" dirty="0" err="1"/>
              <a:t>тестирования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Что</a:t>
            </a:r>
            <a:r>
              <a:rPr sz="2000" dirty="0"/>
              <a:t> </a:t>
            </a:r>
            <a:r>
              <a:rPr sz="2000" dirty="0" err="1"/>
              <a:t>такое</a:t>
            </a:r>
            <a:r>
              <a:rPr sz="2000" dirty="0"/>
              <a:t> </a:t>
            </a:r>
            <a:r>
              <a:rPr sz="2000" dirty="0" err="1"/>
              <a:t>план</a:t>
            </a:r>
            <a:r>
              <a:rPr sz="2000" dirty="0"/>
              <a:t> </a:t>
            </a:r>
            <a:r>
              <a:rPr sz="2000" dirty="0" err="1"/>
              <a:t>тестирования</a:t>
            </a:r>
            <a:r>
              <a:rPr sz="2000" dirty="0"/>
              <a:t>?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Виды</a:t>
            </a:r>
            <a:r>
              <a:rPr sz="2000" dirty="0"/>
              <a:t> </a:t>
            </a:r>
            <a:r>
              <a:rPr sz="2000" dirty="0" err="1"/>
              <a:t>тест-планов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Шаблоны</a:t>
            </a:r>
            <a:r>
              <a:rPr sz="2000" dirty="0"/>
              <a:t> </a:t>
            </a:r>
            <a:r>
              <a:rPr sz="2000" dirty="0" err="1"/>
              <a:t>тест-планов</a:t>
            </a:r>
            <a:r>
              <a:rPr sz="2000" dirty="0"/>
              <a:t>, </a:t>
            </a:r>
            <a:r>
              <a:rPr sz="2000" dirty="0" err="1"/>
              <a:t>их</a:t>
            </a:r>
            <a:r>
              <a:rPr sz="2000" dirty="0"/>
              <a:t> </a:t>
            </a:r>
            <a:r>
              <a:rPr sz="2000" dirty="0" err="1"/>
              <a:t>визуальное</a:t>
            </a:r>
            <a:r>
              <a:rPr sz="2000" dirty="0"/>
              <a:t> </a:t>
            </a:r>
            <a:r>
              <a:rPr sz="2000" dirty="0" err="1"/>
              <a:t>представление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Этапы</a:t>
            </a:r>
            <a:r>
              <a:rPr sz="2000" dirty="0"/>
              <a:t> </a:t>
            </a:r>
            <a:r>
              <a:rPr sz="2000" dirty="0" err="1"/>
              <a:t>регрессионного</a:t>
            </a:r>
            <a:r>
              <a:rPr sz="2000" dirty="0"/>
              <a:t> </a:t>
            </a:r>
            <a:r>
              <a:rPr sz="2000" dirty="0" err="1"/>
              <a:t>тестирования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Регресс-лист</a:t>
            </a:r>
            <a:r>
              <a:rPr sz="2000" dirty="0"/>
              <a:t> и </a:t>
            </a:r>
            <a:r>
              <a:rPr sz="2000" dirty="0" err="1"/>
              <a:t>его</a:t>
            </a:r>
            <a:r>
              <a:rPr sz="2000" dirty="0"/>
              <a:t> </a:t>
            </a:r>
            <a:r>
              <a:rPr sz="2000" dirty="0" err="1"/>
              <a:t>основные</a:t>
            </a:r>
            <a:r>
              <a:rPr sz="2000" dirty="0"/>
              <a:t> </a:t>
            </a:r>
            <a:r>
              <a:rPr sz="2000" dirty="0" err="1"/>
              <a:t>параметры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Преимущества</a:t>
            </a:r>
            <a:r>
              <a:rPr sz="2000" dirty="0"/>
              <a:t> и </a:t>
            </a:r>
            <a:r>
              <a:rPr sz="2000" dirty="0" err="1"/>
              <a:t>недостатки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sz="2000" dirty="0" err="1"/>
              <a:t>Эффект</a:t>
            </a:r>
            <a:r>
              <a:rPr sz="2000" dirty="0"/>
              <a:t> </a:t>
            </a:r>
            <a:r>
              <a:rPr sz="2000" dirty="0" err="1"/>
              <a:t>пестицида</a:t>
            </a:r>
            <a:r>
              <a:rPr sz="2000" dirty="0"/>
              <a:t>.</a:t>
            </a:r>
          </a:p>
          <a:p>
            <a:pPr marL="240030" indent="-240030" defTabSz="914400">
              <a:lnSpc>
                <a:spcPct val="100000"/>
              </a:lnSpc>
              <a:buSzPct val="100000"/>
              <a:buAutoNum type="arabicPeriod"/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2000" dirty="0"/>
              <a:t>Исследовательские туры.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Исследовательское тестирование</a:t>
            </a:r>
            <a:endParaRPr dirty="0"/>
          </a:p>
        </p:txBody>
      </p:sp>
      <p:sp>
        <p:nvSpPr>
          <p:cNvPr id="7" name="Повысить качество продукта…"/>
          <p:cNvSpPr txBox="1"/>
          <p:nvPr/>
        </p:nvSpPr>
        <p:spPr>
          <a:xfrm>
            <a:off x="549537" y="1154860"/>
            <a:ext cx="8008350" cy="55375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2000" dirty="0">
                <a:sym typeface="Calibri"/>
              </a:rPr>
              <a:t>По ISTQB </a:t>
            </a:r>
            <a:r>
              <a:rPr lang="ru-RU" sz="2000" b="1" dirty="0">
                <a:sym typeface="Calibri"/>
              </a:rPr>
              <a:t>исследовательское тестирование </a:t>
            </a:r>
            <a:r>
              <a:rPr lang="ru-RU" sz="2000" dirty="0">
                <a:sym typeface="Calibri"/>
              </a:rPr>
              <a:t>– это неформальный метод проектирования тестов, при котором </a:t>
            </a:r>
            <a:r>
              <a:rPr lang="ru-RU" sz="2000" dirty="0" err="1">
                <a:sym typeface="Calibri"/>
              </a:rPr>
              <a:t>тестировщик</a:t>
            </a:r>
            <a:r>
              <a:rPr lang="ru-RU" sz="2000" dirty="0">
                <a:sym typeface="Calibri"/>
              </a:rPr>
              <a:t> активно контролирует проектирование тестов в то время, как эти тесты выполняются, и использует полученную во время тестирования информацию для проектирования новых и улучшенных тестов.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lang="ru-RU" sz="2000" dirty="0">
              <a:sym typeface="Calibri"/>
            </a:endParaRPr>
          </a:p>
          <a:p>
            <a:r>
              <a:rPr lang="ru-RU" dirty="0"/>
              <a:t>Когда следует применять  исследовательское тестирование?</a:t>
            </a:r>
          </a:p>
          <a:p>
            <a:r>
              <a:rPr lang="ru-RU" dirty="0"/>
              <a:t> 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вам нужно обеспечить быструю обратную связь о новом продукте или </a:t>
            </a:r>
            <a:r>
              <a:rPr lang="ru-RU" dirty="0" err="1"/>
              <a:t>фиче</a:t>
            </a:r>
            <a:endParaRPr lang="ru-RU" dirty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нужно быстро изучить продукт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вы уже провели </a:t>
            </a:r>
            <a:r>
              <a:rPr lang="ru-RU" dirty="0" err="1"/>
              <a:t>скриптовое</a:t>
            </a:r>
            <a:r>
              <a:rPr lang="ru-RU" dirty="0"/>
              <a:t> тестирование и хотите разнообразить своё тестирование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вам нужно найти самый важный </a:t>
            </a:r>
            <a:r>
              <a:rPr lang="ru-RU" dirty="0" err="1"/>
              <a:t>баг</a:t>
            </a:r>
            <a:r>
              <a:rPr lang="ru-RU" dirty="0"/>
              <a:t> в кратчайшие сроки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вы хотите проверить работу другого </a:t>
            </a:r>
            <a:r>
              <a:rPr lang="ru-RU" dirty="0" err="1"/>
              <a:t>тестировщика</a:t>
            </a:r>
            <a:endParaRPr lang="ru-RU" dirty="0"/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вам нужно обнаружить и локализовать дефект</a:t>
            </a:r>
          </a:p>
          <a:p>
            <a:pPr marL="342900" lvl="0" indent="-342900">
              <a:buFont typeface="+mj-lt"/>
              <a:buAutoNum type="arabicPeriod"/>
            </a:pPr>
            <a:r>
              <a:rPr lang="ru-RU" dirty="0"/>
              <a:t>вам нужно изучить состояние конкретного риска для принятия решения о необходимости покрытия этой области </a:t>
            </a:r>
            <a:r>
              <a:rPr lang="ru-RU" dirty="0" err="1"/>
              <a:t>скриптовыми</a:t>
            </a:r>
            <a:r>
              <a:rPr lang="ru-RU" dirty="0"/>
              <a:t> тестами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46323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Исследовательские туры</a:t>
            </a:r>
            <a:endParaRPr dirty="0"/>
          </a:p>
        </p:txBody>
      </p:sp>
      <p:sp>
        <p:nvSpPr>
          <p:cNvPr id="216" name="Повысить качество продукта…"/>
          <p:cNvSpPr txBox="1"/>
          <p:nvPr/>
        </p:nvSpPr>
        <p:spPr>
          <a:xfrm>
            <a:off x="549537" y="1154860"/>
            <a:ext cx="8008350" cy="132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Исследовательский тур – план тестирования, который отражает основные цели и задачи, на которых будет сконцентрировано внимание тестировщика во время сессии исследовательского тестирования.</a:t>
            </a:r>
            <a:endParaRPr dirty="0"/>
          </a:p>
        </p:txBody>
      </p:sp>
      <p:sp>
        <p:nvSpPr>
          <p:cNvPr id="8" name="Повысить качество продукта…"/>
          <p:cNvSpPr txBox="1"/>
          <p:nvPr/>
        </p:nvSpPr>
        <p:spPr>
          <a:xfrm>
            <a:off x="540393" y="2681908"/>
            <a:ext cx="8008350" cy="24745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sz="2000" dirty="0">
                <a:sym typeface="Calibri"/>
              </a:rPr>
              <a:t>Туристическая метафора в тестировании – это районы: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endParaRPr lang="ru-RU" dirty="0"/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1. Бизнес-центр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2. Исторический район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3. Район развлечений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4. Туристические районы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5. Район отелей</a:t>
            </a:r>
          </a:p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6. Неблагополучный район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46323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Исследовательские туры</a:t>
            </a:r>
            <a:endParaRPr dirty="0"/>
          </a:p>
        </p:txBody>
      </p:sp>
      <p:pic>
        <p:nvPicPr>
          <p:cNvPr id="1026" name="Picture 2" descr="https://www.software-testing.by/wp-content/uploads/2015/09/3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191" y="1625708"/>
            <a:ext cx="8101457" cy="4526363"/>
          </a:xfrm>
          <a:prstGeom prst="rect">
            <a:avLst/>
          </a:prstGeom>
          <a:noFill/>
        </p:spPr>
      </p:pic>
      <p:sp>
        <p:nvSpPr>
          <p:cNvPr id="10" name="Повысить качество продукта…"/>
          <p:cNvSpPr txBox="1"/>
          <p:nvPr/>
        </p:nvSpPr>
        <p:spPr>
          <a:xfrm>
            <a:off x="549537" y="1154860"/>
            <a:ext cx="8008350" cy="4708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just">
              <a:buSzPct val="100000"/>
              <a:defRPr sz="2000">
                <a:latin typeface="Calibri"/>
                <a:ea typeface="Calibri"/>
                <a:cs typeface="Calibri"/>
                <a:sym typeface="Calibri"/>
              </a:defRPr>
            </a:pPr>
            <a:r>
              <a:rPr lang="ru-RU" dirty="0"/>
              <a:t>Матрица по турам и типам </a:t>
            </a:r>
            <a:r>
              <a:rPr lang="ru-RU" dirty="0" err="1"/>
              <a:t>багов</a:t>
            </a:r>
            <a:r>
              <a:rPr lang="ru-RU" dirty="0"/>
              <a:t>, которые они находят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1784632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107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t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Исследовательские туры.</a:t>
            </a:r>
          </a:p>
          <a:p>
            <a:r>
              <a:rPr lang="ru-RU" dirty="0" err="1"/>
              <a:t>The</a:t>
            </a:r>
            <a:r>
              <a:rPr lang="ru-RU" dirty="0"/>
              <a:t> </a:t>
            </a:r>
            <a:r>
              <a:rPr lang="ru-RU" dirty="0" err="1"/>
              <a:t>Metro</a:t>
            </a:r>
            <a:r>
              <a:rPr lang="ru-RU" dirty="0"/>
              <a:t> </a:t>
            </a:r>
            <a:r>
              <a:rPr lang="ru-RU" dirty="0" err="1"/>
              <a:t>Tour</a:t>
            </a:r>
          </a:p>
        </p:txBody>
      </p:sp>
      <p:sp>
        <p:nvSpPr>
          <p:cNvPr id="8" name="Повысить качество продукта…">
            <a:extLst>
              <a:ext uri="{FF2B5EF4-FFF2-40B4-BE49-F238E27FC236}">
                <a16:creationId xmlns:a16="http://schemas.microsoft.com/office/drawing/2014/main" id="{E4115E3F-C459-46C0-A2DD-B65800639526}"/>
              </a:ext>
            </a:extLst>
          </p:cNvPr>
          <p:cNvSpPr txBox="1"/>
          <p:nvPr/>
        </p:nvSpPr>
        <p:spPr>
          <a:xfrm>
            <a:off x="567825" y="2764204"/>
            <a:ext cx="8008350" cy="1558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91438" tIns="91438" rIns="91438" bIns="91438">
            <a:spAutoFit/>
          </a:bodyPr>
          <a:lstStyle/>
          <a:p>
            <a:pPr algn="just"/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Цель тура: представить, будто спустились в метро. Начать включать-выключать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авиарежим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wi-fi</a:t>
            </a:r>
            <a:r>
              <a:rPr lang="ru-RU" sz="2400" dirty="0">
                <a:latin typeface="Calibri" panose="020F0502020204030204" pitchFamily="34" charset="0"/>
                <a:cs typeface="Calibri" panose="020F0502020204030204" pitchFamily="34" charset="0"/>
              </a:rPr>
              <a:t>, сотовую связь и службы геолокации. И внимательно смотреть, как будет реагировать на это приложение.</a:t>
            </a:r>
          </a:p>
        </p:txBody>
      </p:sp>
    </p:spTree>
    <p:extLst>
      <p:ext uri="{BB962C8B-B14F-4D97-AF65-F5344CB8AC3E}">
        <p14:creationId xmlns:p14="http://schemas.microsoft.com/office/powerpoint/2010/main" val="3738384040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107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t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Исследовательские туры.</a:t>
            </a:r>
            <a:endParaRPr lang="en-US" dirty="0"/>
          </a:p>
          <a:p>
            <a:r>
              <a:rPr lang="ru-RU" dirty="0" err="1"/>
              <a:t>The</a:t>
            </a:r>
            <a:r>
              <a:rPr lang="ru-RU" dirty="0"/>
              <a:t> </a:t>
            </a:r>
            <a:r>
              <a:rPr lang="ru-RU" dirty="0" err="1"/>
              <a:t>Metro</a:t>
            </a:r>
            <a:r>
              <a:rPr lang="ru-RU" dirty="0"/>
              <a:t> </a:t>
            </a:r>
            <a:r>
              <a:rPr lang="ru-RU" dirty="0" err="1"/>
              <a:t>Tour</a:t>
            </a:r>
          </a:p>
        </p:txBody>
      </p:sp>
      <p:pic>
        <p:nvPicPr>
          <p:cNvPr id="2" name="Рисунок 2" descr="Изображение выглядит как текст, карт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9F451C98-3BD8-4925-8F6F-06ECA17ED54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74122" y="1558436"/>
            <a:ext cx="2318197" cy="4114800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A42F5066-B13F-4E1E-AFB7-A9B3D79A8FF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98352" y="1507881"/>
            <a:ext cx="4182940" cy="420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608176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10757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t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ru-RU" dirty="0"/>
              <a:t>Исследовательские туры.</a:t>
            </a:r>
          </a:p>
          <a:p>
            <a:r>
              <a:rPr lang="ru-RU" dirty="0" err="1"/>
              <a:t>The</a:t>
            </a:r>
            <a:r>
              <a:rPr lang="ru-RU" dirty="0"/>
              <a:t> </a:t>
            </a:r>
            <a:r>
              <a:rPr lang="ru-RU" dirty="0" err="1"/>
              <a:t>Metro</a:t>
            </a:r>
            <a:r>
              <a:rPr lang="ru-RU" dirty="0"/>
              <a:t> </a:t>
            </a:r>
            <a:r>
              <a:rPr lang="ru-RU" dirty="0" err="1"/>
              <a:t>Tour</a:t>
            </a:r>
            <a:endParaRPr lang="ru-RU" b="0" dirty="0" err="1"/>
          </a:p>
        </p:txBody>
      </p:sp>
      <p:pic>
        <p:nvPicPr>
          <p:cNvPr id="3" name="Рисунок 4" descr="Изображение выглядит как снимок экрана&#10;&#10;Описание создано с очень высокой степенью достоверности">
            <a:extLst>
              <a:ext uri="{FF2B5EF4-FFF2-40B4-BE49-F238E27FC236}">
                <a16:creationId xmlns:a16="http://schemas.microsoft.com/office/drawing/2014/main" id="{6787AEAB-90B6-4EC2-9C43-2EC49280BDE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6545" y="1479897"/>
            <a:ext cx="7773367" cy="462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1577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4999" tIns="44999" rIns="44999" bIns="44999" anchor="t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ru-RU" dirty="0" err="1"/>
          </a:p>
        </p:txBody>
      </p:sp>
      <p:pic>
        <p:nvPicPr>
          <p:cNvPr id="2" name="Picture 2" descr="A close up of a toy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2894FE53-8406-4D8A-A0B6-842EEEF4FD58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3338" y="64691"/>
            <a:ext cx="3053613" cy="24415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5EB0F3-5F9A-3E66-6321-E16CE330542A}"/>
              </a:ext>
            </a:extLst>
          </p:cNvPr>
          <p:cNvSpPr txBox="1"/>
          <p:nvPr/>
        </p:nvSpPr>
        <p:spPr>
          <a:xfrm>
            <a:off x="765495" y="2630998"/>
            <a:ext cx="7613009" cy="3699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Перед тем стартом регресса совершается несколько дополнительных шагов:</a:t>
            </a:r>
          </a:p>
          <a:p>
            <a:pPr algn="l"/>
            <a:endParaRPr lang="ru-RU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отбитие релиза или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-apple-system"/>
              </a:rPr>
              <a:t>релизной</a:t>
            </a: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 ветки;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вывод релиза на специальную тестовую среду, схожую с продуктивной.</a:t>
            </a: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После этого начинается регресс — бич любого тестировщика. Ведь это от одного и больше дней прохождения тестов, которые ты делал в прошлом спринте. Так для чего же его проходить? Как минимум для следующего: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для уверенности в </a:t>
            </a:r>
            <a:r>
              <a:rPr lang="ru-RU" b="0" i="0" dirty="0" err="1">
                <a:solidFill>
                  <a:schemeClr val="tx1"/>
                </a:solidFill>
                <a:effectLst/>
                <a:latin typeface="-apple-system"/>
              </a:rPr>
              <a:t>релизной</a:t>
            </a: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 сборке;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для того, что проверить, что новые фичи не затронули старый код.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b="0" i="0" dirty="0">
              <a:solidFill>
                <a:schemeClr val="tx1"/>
              </a:solidFill>
              <a:effectLst/>
              <a:latin typeface="-apple-system"/>
            </a:endParaRPr>
          </a:p>
          <a:p>
            <a:pPr algn="l"/>
            <a:r>
              <a:rPr lang="ru-RU" b="0" i="0" dirty="0">
                <a:solidFill>
                  <a:schemeClr val="tx1"/>
                </a:solidFill>
                <a:effectLst/>
                <a:latin typeface="-apple-system"/>
              </a:rPr>
              <a:t>Плюсы явно перевешивают минусы. Так и получается: с ним сложно, а без регресса практически невозможно. Как говорится, «мыши плакали, кололись, но продолжали грызть кактус».</a:t>
            </a:r>
          </a:p>
        </p:txBody>
      </p:sp>
    </p:spTree>
    <p:extLst>
      <p:ext uri="{BB962C8B-B14F-4D97-AF65-F5344CB8AC3E}">
        <p14:creationId xmlns:p14="http://schemas.microsoft.com/office/powerpoint/2010/main" val="2112216233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Жизненный цикл задачи"/>
          <p:cNvSpPr txBox="1"/>
          <p:nvPr/>
        </p:nvSpPr>
        <p:spPr>
          <a:xfrm>
            <a:off x="307975" y="292100"/>
            <a:ext cx="8502650" cy="5833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 anchor="t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endParaRPr lang="ru-RU" dirty="0" err="1"/>
          </a:p>
        </p:txBody>
      </p:sp>
      <p:pic>
        <p:nvPicPr>
          <p:cNvPr id="2" name="Picture 2" descr="A picture containing text&#10;&#10;Описание создано с высокой степенью достоверности">
            <a:extLst>
              <a:ext uri="{FF2B5EF4-FFF2-40B4-BE49-F238E27FC236}">
                <a16:creationId xmlns:a16="http://schemas.microsoft.com/office/drawing/2014/main" id="{210707AD-405A-4C0C-B05E-16471B0D5F1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86218" y="1671352"/>
            <a:ext cx="3313652" cy="368588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31737F-34D2-26D3-2082-6584A360766A}"/>
              </a:ext>
            </a:extLst>
          </p:cNvPr>
          <p:cNvSpPr txBox="1"/>
          <p:nvPr/>
        </p:nvSpPr>
        <p:spPr>
          <a:xfrm>
            <a:off x="333375" y="462691"/>
            <a:ext cx="5452843" cy="55307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ru-RU" sz="2000" b="0" i="0" dirty="0">
                <a:solidFill>
                  <a:schemeClr val="tx1"/>
                </a:solidFill>
                <a:effectLst/>
              </a:rPr>
              <a:t>Какие тесты подбирать</a:t>
            </a:r>
          </a:p>
          <a:p>
            <a:pPr algn="l"/>
            <a:r>
              <a:rPr lang="ru-RU" sz="2000" b="0" i="0" dirty="0">
                <a:solidFill>
                  <a:schemeClr val="tx1"/>
                </a:solidFill>
                <a:effectLst/>
              </a:rPr>
              <a:t>Что такое регресс и зачем он нужен — вспомнили, теперь перейдем к основному вопросу: какие тесты должны входить в регресс. В свою очередь эта проблема делится на две:</a:t>
            </a:r>
          </a:p>
          <a:p>
            <a:pPr algn="l"/>
            <a:endParaRPr lang="ru-RU" sz="2000" b="0" i="0" dirty="0">
              <a:solidFill>
                <a:schemeClr val="tx1"/>
              </a:solidFill>
              <a:effectLst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effectLst/>
              </a:rPr>
              <a:t>Какие тесты выбрать для регресса?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effectLst/>
              </a:rPr>
              <a:t>Какими должны быть тесты по размеру, признакам и правилам оформления?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ru-RU" sz="2000" b="0" i="0" dirty="0">
              <a:solidFill>
                <a:schemeClr val="tx1"/>
              </a:solidFill>
              <a:effectLst/>
            </a:endParaRPr>
          </a:p>
          <a:p>
            <a:pPr algn="l"/>
            <a:r>
              <a:rPr lang="ru-RU" sz="2000" b="0" i="0" dirty="0">
                <a:solidFill>
                  <a:schemeClr val="tx1"/>
                </a:solidFill>
                <a:effectLst/>
              </a:rPr>
              <a:t>Разделим регресс на две большие части: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effectLst/>
              </a:rPr>
              <a:t>ядро регресса;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b="0" i="0" dirty="0">
                <a:solidFill>
                  <a:schemeClr val="tx1"/>
                </a:solidFill>
                <a:effectLst/>
              </a:rPr>
              <a:t>тесты, проверяющие новый функционал.</a:t>
            </a:r>
          </a:p>
          <a:p>
            <a:pPr algn="l"/>
            <a:r>
              <a:rPr lang="ru-RU" sz="2000" b="0" i="0" dirty="0">
                <a:solidFill>
                  <a:schemeClr val="tx1"/>
                </a:solidFill>
                <a:effectLst/>
              </a:rPr>
              <a:t>Со второй частью все понятно. Добавляем все тесты, которые затрагивают новые фичи и исправленные баги. Обычно их не больше десяти штук, что примерно равно количеству задач, сделанных за спринт.</a:t>
            </a:r>
          </a:p>
        </p:txBody>
      </p:sp>
    </p:spTree>
    <p:extLst>
      <p:ext uri="{BB962C8B-B14F-4D97-AF65-F5344CB8AC3E}">
        <p14:creationId xmlns:p14="http://schemas.microsoft.com/office/powerpoint/2010/main" val="3419393755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411760" y="4077072"/>
            <a:ext cx="1944216" cy="64807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Smoke</a:t>
            </a:r>
            <a:endParaRPr lang="ru-RU" sz="36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954" y="533401"/>
            <a:ext cx="2561908" cy="663351"/>
          </a:xfrm>
          <a:prstGeom prst="rect">
            <a:avLst/>
          </a:prstGeom>
        </p:spPr>
      </p:pic>
      <p:sp>
        <p:nvSpPr>
          <p:cNvPr id="5" name="Объект 2"/>
          <p:cNvSpPr txBox="1">
            <a:spLocks/>
          </p:cNvSpPr>
          <p:nvPr/>
        </p:nvSpPr>
        <p:spPr>
          <a:xfrm>
            <a:off x="5137148" y="4077072"/>
            <a:ext cx="1379067" cy="10081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4800" b="1" dirty="0">
                <a:solidFill>
                  <a:srgbClr val="FF0000"/>
                </a:solidFill>
              </a:rPr>
              <a:t>MAT</a:t>
            </a:r>
            <a:endParaRPr lang="ru-RU" sz="4800" b="1" dirty="0">
              <a:solidFill>
                <a:srgbClr val="FF0000"/>
              </a:solidFill>
            </a:endParaRPr>
          </a:p>
        </p:txBody>
      </p:sp>
      <p:sp>
        <p:nvSpPr>
          <p:cNvPr id="6" name="Объект 2"/>
          <p:cNvSpPr txBox="1">
            <a:spLocks/>
          </p:cNvSpPr>
          <p:nvPr/>
        </p:nvSpPr>
        <p:spPr>
          <a:xfrm>
            <a:off x="4129037" y="2708920"/>
            <a:ext cx="1008112" cy="936105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endParaRPr lang="en-US" b="1" dirty="0">
              <a:solidFill>
                <a:srgbClr val="FF0000"/>
              </a:solidFill>
            </a:endParaRPr>
          </a:p>
          <a:p>
            <a:pPr marL="0" indent="0">
              <a:buFont typeface="Arial" pitchFamily="34" charset="0"/>
              <a:buNone/>
            </a:pPr>
            <a:r>
              <a:rPr lang="en-US" sz="19200" b="1" dirty="0">
                <a:solidFill>
                  <a:srgbClr val="FF0000"/>
                </a:solidFill>
              </a:rPr>
              <a:t>AT</a:t>
            </a:r>
            <a:endParaRPr lang="ru-RU" sz="19200" b="1" dirty="0">
              <a:solidFill>
                <a:srgbClr val="FF0000"/>
              </a:solidFill>
            </a:endParaRPr>
          </a:p>
        </p:txBody>
      </p:sp>
      <p:sp>
        <p:nvSpPr>
          <p:cNvPr id="7" name="Объект 2"/>
          <p:cNvSpPr txBox="1">
            <a:spLocks/>
          </p:cNvSpPr>
          <p:nvPr/>
        </p:nvSpPr>
        <p:spPr>
          <a:xfrm>
            <a:off x="5364088" y="3176972"/>
            <a:ext cx="2736304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8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Серый ящик</a:t>
            </a:r>
          </a:p>
        </p:txBody>
      </p:sp>
      <p:sp>
        <p:nvSpPr>
          <p:cNvPr id="8" name="Объект 2"/>
          <p:cNvSpPr txBox="1">
            <a:spLocks/>
          </p:cNvSpPr>
          <p:nvPr/>
        </p:nvSpPr>
        <p:spPr>
          <a:xfrm>
            <a:off x="1259632" y="3429001"/>
            <a:ext cx="2016224" cy="6480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b="1" dirty="0">
                <a:solidFill>
                  <a:schemeClr val="tx2">
                    <a:lumMod val="75000"/>
                  </a:schemeClr>
                </a:solidFill>
              </a:rPr>
              <a:t>Белый ящик</a:t>
            </a:r>
          </a:p>
        </p:txBody>
      </p:sp>
      <p:sp>
        <p:nvSpPr>
          <p:cNvPr id="9" name="Объект 2"/>
          <p:cNvSpPr txBox="1">
            <a:spLocks/>
          </p:cNvSpPr>
          <p:nvPr/>
        </p:nvSpPr>
        <p:spPr>
          <a:xfrm>
            <a:off x="619944" y="2276872"/>
            <a:ext cx="2295872" cy="5760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ru-RU" sz="2400" b="1" dirty="0"/>
              <a:t>Чёрный ящик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4932040" y="1988840"/>
            <a:ext cx="28083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Автоматизированное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1829162" y="5013176"/>
            <a:ext cx="12891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Ручное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4366025" y="5001562"/>
            <a:ext cx="22108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Интуитивное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364088" y="2549261"/>
            <a:ext cx="27768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Исследовательское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293919" y="4509120"/>
            <a:ext cx="1981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По документации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5807794" y="5733256"/>
            <a:ext cx="29722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i="1" dirty="0">
                <a:solidFill>
                  <a:srgbClr val="FF0000"/>
                </a:solidFill>
              </a:rPr>
              <a:t>Приемочное тестирование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195345" y="2992306"/>
            <a:ext cx="23368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Бета- тестирование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6516215" y="3816351"/>
            <a:ext cx="25555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>
                <a:solidFill>
                  <a:schemeClr val="accent4">
                    <a:lumMod val="75000"/>
                  </a:schemeClr>
                </a:solidFill>
              </a:rPr>
              <a:t>Альфа- тестирование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3830124" y="3707740"/>
            <a:ext cx="19788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accent2">
                    <a:lumMod val="75000"/>
                  </a:schemeClr>
                </a:solidFill>
              </a:rPr>
              <a:t>Модульное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561396" y="5738734"/>
            <a:ext cx="2420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accent2">
                    <a:lumMod val="75000"/>
                  </a:schemeClr>
                </a:solidFill>
              </a:rPr>
              <a:t>Интеграционное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2874695" y="2053378"/>
            <a:ext cx="1867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dirty="0">
                <a:solidFill>
                  <a:schemeClr val="accent2">
                    <a:lumMod val="75000"/>
                  </a:schemeClr>
                </a:solidFill>
              </a:rPr>
              <a:t>Системное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2184815" y="2697210"/>
            <a:ext cx="21791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>
                <a:solidFill>
                  <a:schemeClr val="bg1">
                    <a:lumMod val="50000"/>
                  </a:schemeClr>
                </a:solidFill>
              </a:rPr>
              <a:t>Регрессионное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3635896" y="5784900"/>
            <a:ext cx="1040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Smoke</a:t>
            </a:r>
            <a:endParaRPr lang="ru-RU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395536" y="1412776"/>
            <a:ext cx="3026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i="1" dirty="0" err="1">
                <a:solidFill>
                  <a:srgbClr val="FF0000"/>
                </a:solidFill>
              </a:rPr>
              <a:t>Валидация</a:t>
            </a:r>
            <a:r>
              <a:rPr lang="ru-RU" sz="2400" dirty="0">
                <a:solidFill>
                  <a:srgbClr val="FF0000"/>
                </a:solidFill>
              </a:rPr>
              <a:t> </a:t>
            </a:r>
            <a:r>
              <a:rPr lang="ru-RU" sz="2400" i="1" dirty="0">
                <a:solidFill>
                  <a:srgbClr val="FF0000"/>
                </a:solidFill>
              </a:rPr>
              <a:t>дефектов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5662530" y="4738422"/>
            <a:ext cx="3262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Тестирование новых функций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2635144" y="4632641"/>
            <a:ext cx="28921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b="1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Функциональное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3635896" y="1643608"/>
            <a:ext cx="54358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i="1" dirty="0"/>
              <a:t>Тестирование пользовательского интерфейса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70976" y="4016406"/>
            <a:ext cx="13276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chemeClr val="accent6">
                    <a:lumMod val="50000"/>
                  </a:schemeClr>
                </a:solidFill>
              </a:rPr>
              <a:t>Юзабилити</a:t>
            </a:r>
            <a:endParaRPr lang="ru-RU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86646" y="5340116"/>
            <a:ext cx="14448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Доступности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6908071" y="5363924"/>
            <a:ext cx="15266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Локализации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2981930" y="1043444"/>
            <a:ext cx="2499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accent4">
                    <a:lumMod val="75000"/>
                  </a:schemeClr>
                </a:solidFill>
              </a:rPr>
              <a:t>Интернационализации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6729144" y="4321386"/>
            <a:ext cx="19055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кроссбраузерное</a:t>
            </a:r>
            <a:endParaRPr lang="ru-RU" b="1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Прямоугольник 31"/>
          <p:cNvSpPr/>
          <p:nvPr/>
        </p:nvSpPr>
        <p:spPr>
          <a:xfrm>
            <a:off x="592247" y="674112"/>
            <a:ext cx="23577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кроссплатформенное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3545000" y="6200397"/>
            <a:ext cx="1819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нагрузочное</a:t>
            </a:r>
          </a:p>
        </p:txBody>
      </p:sp>
      <p:sp>
        <p:nvSpPr>
          <p:cNvPr id="34" name="Прямоугольник 33"/>
          <p:cNvSpPr/>
          <p:nvPr/>
        </p:nvSpPr>
        <p:spPr>
          <a:xfrm>
            <a:off x="456847" y="6200398"/>
            <a:ext cx="16321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стрессовое</a:t>
            </a:r>
          </a:p>
        </p:txBody>
      </p:sp>
      <p:sp>
        <p:nvSpPr>
          <p:cNvPr id="35" name="Прямоугольник 34"/>
          <p:cNvSpPr/>
          <p:nvPr/>
        </p:nvSpPr>
        <p:spPr>
          <a:xfrm>
            <a:off x="6624369" y="6200396"/>
            <a:ext cx="15165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объемное</a:t>
            </a:r>
          </a:p>
        </p:txBody>
      </p:sp>
      <p:sp>
        <p:nvSpPr>
          <p:cNvPr id="36" name="Прямоугольник 35"/>
          <p:cNvSpPr/>
          <p:nvPr/>
        </p:nvSpPr>
        <p:spPr>
          <a:xfrm>
            <a:off x="2888824" y="5429592"/>
            <a:ext cx="167866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>
                <a:solidFill>
                  <a:srgbClr val="FF0000"/>
                </a:solidFill>
              </a:rPr>
              <a:t>Безопасности</a:t>
            </a:r>
          </a:p>
        </p:txBody>
      </p:sp>
      <p:sp>
        <p:nvSpPr>
          <p:cNvPr id="37" name="Прямоугольник 36"/>
          <p:cNvSpPr/>
          <p:nvPr/>
        </p:nvSpPr>
        <p:spPr>
          <a:xfrm>
            <a:off x="6892611" y="2974209"/>
            <a:ext cx="21646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rgbClr val="FF0000"/>
                </a:solidFill>
              </a:rPr>
              <a:t>Защищенности</a:t>
            </a:r>
          </a:p>
        </p:txBody>
      </p:sp>
      <p:sp>
        <p:nvSpPr>
          <p:cNvPr id="38" name="Прямоугольник 37"/>
          <p:cNvSpPr/>
          <p:nvPr/>
        </p:nvSpPr>
        <p:spPr>
          <a:xfrm>
            <a:off x="286646" y="1868712"/>
            <a:ext cx="2752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accent1">
                    <a:lumMod val="75000"/>
                  </a:schemeClr>
                </a:solidFill>
              </a:rPr>
              <a:t>Тестирование требований</a:t>
            </a:r>
          </a:p>
        </p:txBody>
      </p:sp>
      <p:sp>
        <p:nvSpPr>
          <p:cNvPr id="39" name="Прямоугольник 38"/>
          <p:cNvSpPr/>
          <p:nvPr/>
        </p:nvSpPr>
        <p:spPr>
          <a:xfrm>
            <a:off x="286646" y="1012086"/>
            <a:ext cx="26418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chemeClr val="bg1">
                    <a:lumMod val="65000"/>
                  </a:schemeClr>
                </a:solidFill>
              </a:rPr>
              <a:t>Тестирование прототипа</a:t>
            </a:r>
          </a:p>
        </p:txBody>
      </p:sp>
      <p:sp>
        <p:nvSpPr>
          <p:cNvPr id="40" name="Прямоугольник 39"/>
          <p:cNvSpPr/>
          <p:nvPr/>
        </p:nvSpPr>
        <p:spPr>
          <a:xfrm>
            <a:off x="938790" y="348735"/>
            <a:ext cx="4904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bg1">
                    <a:lumMod val="65000"/>
                  </a:schemeClr>
                </a:solidFill>
              </a:rPr>
              <a:t>Тестирование инсталляции и лицензирование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12298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000"/>
                            </p:stCondLst>
                            <p:childTnLst>
                              <p:par>
                                <p:cTn id="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7500"/>
                            </p:stCondLst>
                            <p:childTnLst>
                              <p:par>
                                <p:cTn id="1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8000"/>
                            </p:stCondLst>
                            <p:childTnLst>
                              <p:par>
                                <p:cTn id="1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8500"/>
                            </p:stCondLst>
                            <p:childTnLst>
                              <p:par>
                                <p:cTn id="1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0500"/>
                            </p:stCondLst>
                            <p:childTnLst>
                              <p:par>
                                <p:cTn id="16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22500"/>
                            </p:stCondLst>
                            <p:childTnLst>
                              <p:par>
                                <p:cTn id="18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24500"/>
                            </p:stCondLst>
                            <p:childTnLst>
                              <p:par>
                                <p:cTn id="19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5000"/>
                            </p:stCondLst>
                            <p:childTnLst>
                              <p:par>
                                <p:cTn id="19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6000"/>
                            </p:stCondLst>
                            <p:childTnLst>
                              <p:par>
                                <p:cTn id="20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26500"/>
                            </p:stCondLst>
                            <p:childTnLst>
                              <p:par>
                                <p:cTn id="20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27000"/>
                            </p:stCondLst>
                            <p:childTnLst>
                              <p:par>
                                <p:cTn id="21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8000"/>
                            </p:stCondLst>
                            <p:childTnLst>
                              <p:par>
                                <p:cTn id="2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8500"/>
                            </p:stCondLst>
                            <p:childTnLst>
                              <p:par>
                                <p:cTn id="22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0500"/>
                            </p:stCondLst>
                            <p:childTnLst>
                              <p:par>
                                <p:cTn id="23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32500"/>
                            </p:stCondLst>
                            <p:childTnLst>
                              <p:par>
                                <p:cTn id="25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33500"/>
                            </p:stCondLst>
                            <p:childTnLst>
                              <p:par>
                                <p:cTn id="2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35500"/>
                            </p:stCondLst>
                            <p:childTnLst>
                              <p:par>
                                <p:cTn id="27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36500"/>
                            </p:stCondLst>
                            <p:childTnLst>
                              <p:par>
                                <p:cTn id="28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Уровни тестирования</a:t>
            </a:r>
          </a:p>
        </p:txBody>
      </p:sp>
      <p:sp>
        <p:nvSpPr>
          <p:cNvPr id="10" name="Rectangle 9"/>
          <p:cNvSpPr/>
          <p:nvPr/>
        </p:nvSpPr>
        <p:spPr>
          <a:xfrm>
            <a:off x="562412" y="1371600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Тестовое покрытие </a:t>
            </a:r>
            <a:r>
              <a:rPr lang="ru-RU" sz="3200" dirty="0"/>
              <a:t>– </a:t>
            </a:r>
          </a:p>
          <a:p>
            <a:pPr algn="ctr"/>
            <a:endParaRPr lang="ru-RU" sz="3200" dirty="0"/>
          </a:p>
          <a:p>
            <a:pPr algn="ctr"/>
            <a:r>
              <a:rPr lang="ru-RU" sz="3200" dirty="0"/>
              <a:t>это одна из метрик оценки качества тестирования, представляющая из себя плотность покрытия тестами требований либо исполняемого кода</a:t>
            </a:r>
          </a:p>
        </p:txBody>
      </p:sp>
    </p:spTree>
    <p:extLst>
      <p:ext uri="{BB962C8B-B14F-4D97-AF65-F5344CB8AC3E}">
        <p14:creationId xmlns:p14="http://schemas.microsoft.com/office/powerpoint/2010/main" val="4223327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Что такое регрессионное тестирование?"/>
          <p:cNvSpPr txBox="1"/>
          <p:nvPr/>
        </p:nvSpPr>
        <p:spPr>
          <a:xfrm>
            <a:off x="307975" y="556259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Что такое регрессионное тестирование?</a:t>
            </a:r>
          </a:p>
        </p:txBody>
      </p:sp>
      <p:sp>
        <p:nvSpPr>
          <p:cNvPr id="43" name="Регрессионное тестирование (regression testing) — это вид тестирования, который направлен на проверку изменений, сделанных в приложении или окружающей среде, для подтверждения того факта, что существующая ранее рабочая функциональность так и осталась рабочей.…"/>
          <p:cNvSpPr txBox="1"/>
          <p:nvPr/>
        </p:nvSpPr>
        <p:spPr>
          <a:xfrm>
            <a:off x="358843" y="1222678"/>
            <a:ext cx="8400914" cy="2677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91438" tIns="91438" rIns="91438" bIns="91438">
            <a:spAutoFit/>
          </a:bodyPr>
          <a:lstStyle/>
          <a:p>
            <a:pPr algn="just" defTabSz="457200">
              <a:lnSpc>
                <a:spcPct val="100000"/>
              </a:lnSpc>
              <a:defRPr b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Регрессионное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(regression testing)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—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это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вид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тестирования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который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направлен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на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проверку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изменений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сделанных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приложении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или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окружающей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среде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подтверждения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того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факта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что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существующая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ранее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рабочая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функциональность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так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и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осталась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0" dirty="0" err="1">
                <a:latin typeface="Calibri" panose="020F0502020204030204" pitchFamily="34" charset="0"/>
                <a:cs typeface="Calibri" panose="020F0502020204030204" pitchFamily="34" charset="0"/>
              </a:rPr>
              <a:t>рабочей</a:t>
            </a:r>
            <a:r>
              <a:rPr b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just" defTabSz="457200">
              <a:lnSpc>
                <a:spcPct val="100000"/>
              </a:lnSpc>
              <a:defRPr>
                <a:latin typeface="Trebuchet MS"/>
                <a:ea typeface="Trebuchet MS"/>
                <a:cs typeface="Trebuchet MS"/>
                <a:sym typeface="Trebuchet MS"/>
              </a:defRPr>
            </a:pPr>
            <a:endParaRPr b="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 defTabSz="457200">
              <a:lnSpc>
                <a:spcPct val="100000"/>
              </a:lnSpc>
              <a:defRPr i="1">
                <a:latin typeface="Trebuchet MS"/>
                <a:ea typeface="Trebuchet MS"/>
                <a:cs typeface="Trebuchet MS"/>
                <a:sym typeface="Trebuchet MS"/>
              </a:defRPr>
            </a:pPr>
            <a:r>
              <a:rPr dirty="0" err="1">
                <a:latin typeface="Calibri" panose="020F0502020204030204" pitchFamily="34" charset="0"/>
                <a:cs typeface="Calibri" panose="020F0502020204030204" pitchFamily="34" charset="0"/>
              </a:rPr>
              <a:t>Глоссарий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 ISTQB: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Регрессионное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b="1"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r>
              <a:rPr b="1"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—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тестирование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уже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протестированной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программы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проводящееся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после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модификации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для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уверенности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том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что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процесс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модификации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не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внёс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или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не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активизировал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ошибки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областях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не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подвергавшихся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i="0" dirty="0" err="1">
                <a:latin typeface="Calibri" panose="020F0502020204030204" pitchFamily="34" charset="0"/>
                <a:cs typeface="Calibri" panose="020F0502020204030204" pitchFamily="34" charset="0"/>
              </a:rPr>
              <a:t>изменениям</a:t>
            </a:r>
            <a:r>
              <a:rPr i="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44" name="Изображение" descr="Изображение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9515" y="3854601"/>
            <a:ext cx="2664971" cy="258318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Уровни тестирования</a:t>
            </a:r>
          </a:p>
        </p:txBody>
      </p:sp>
      <p:sp>
        <p:nvSpPr>
          <p:cNvPr id="8" name="Rectangle 7"/>
          <p:cNvSpPr/>
          <p:nvPr/>
        </p:nvSpPr>
        <p:spPr>
          <a:xfrm>
            <a:off x="539552" y="1628800"/>
            <a:ext cx="792088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Тестовое покрытие </a:t>
            </a:r>
            <a:r>
              <a:rPr lang="ru-RU" sz="3200" dirty="0"/>
              <a:t>определяется: </a:t>
            </a:r>
          </a:p>
          <a:p>
            <a:pPr algn="ctr"/>
            <a:endParaRPr lang="ru-RU" sz="3200" dirty="0"/>
          </a:p>
          <a:p>
            <a:pPr>
              <a:buFontTx/>
              <a:buChar char="-"/>
            </a:pPr>
            <a:r>
              <a:rPr lang="ru-RU" sz="3200" dirty="0"/>
              <a:t>Глубиной тестирования</a:t>
            </a:r>
          </a:p>
          <a:p>
            <a:pPr>
              <a:buFontTx/>
              <a:buChar char="-"/>
            </a:pPr>
            <a:r>
              <a:rPr lang="ru-RU" sz="3200" dirty="0"/>
              <a:t>Шириной тестирования</a:t>
            </a:r>
          </a:p>
          <a:p>
            <a:pPr>
              <a:buFontTx/>
              <a:buChar char="-"/>
            </a:pPr>
            <a:r>
              <a:rPr lang="ru-RU" sz="3200" dirty="0"/>
              <a:t>Целями тестирования</a:t>
            </a:r>
          </a:p>
          <a:p>
            <a:pPr>
              <a:buFontTx/>
              <a:buChar char="-"/>
            </a:pPr>
            <a:r>
              <a:rPr lang="ru-RU" sz="3200" dirty="0"/>
              <a:t>Профессиональным уровнем тестирощика</a:t>
            </a:r>
          </a:p>
        </p:txBody>
      </p:sp>
    </p:spTree>
    <p:extLst>
      <p:ext uri="{BB962C8B-B14F-4D97-AF65-F5344CB8AC3E}">
        <p14:creationId xmlns:p14="http://schemas.microsoft.com/office/powerpoint/2010/main" val="39503841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Уровни тестирования</a:t>
            </a:r>
          </a:p>
        </p:txBody>
      </p:sp>
      <p:pic>
        <p:nvPicPr>
          <p:cNvPr id="5" name="Picture 2" descr="http://900igr.net/datai/geometrija/Prjamougolnyj-parallelepiped-5-klass/0008-008-Prjamougolnyj-parallelepiped-5-klass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2642" y="2780928"/>
            <a:ext cx="3257550" cy="2800351"/>
          </a:xfrm>
          <a:prstGeom prst="rect">
            <a:avLst/>
          </a:prstGeom>
          <a:noFill/>
        </p:spPr>
      </p:pic>
      <p:cxnSp>
        <p:nvCxnSpPr>
          <p:cNvPr id="6" name="Straight Arrow Connector 5"/>
          <p:cNvCxnSpPr/>
          <p:nvPr/>
        </p:nvCxnSpPr>
        <p:spPr>
          <a:xfrm>
            <a:off x="4050754" y="191683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482802" y="1916832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986858" y="1916832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5346898" y="1916832"/>
            <a:ext cx="0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906738" y="1268760"/>
            <a:ext cx="1656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95191D"/>
                </a:solidFill>
              </a:rPr>
              <a:t>Ширина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2106538" y="3717032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06538" y="4221088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106538" y="4725144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106538" y="5229200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rot="-5400000">
            <a:off x="471986" y="4127448"/>
            <a:ext cx="18376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rgbClr val="95191D"/>
                </a:solidFill>
              </a:rPr>
              <a:t>Глубина</a:t>
            </a:r>
          </a:p>
        </p:txBody>
      </p:sp>
    </p:spTree>
    <p:extLst>
      <p:ext uri="{BB962C8B-B14F-4D97-AF65-F5344CB8AC3E}">
        <p14:creationId xmlns:p14="http://schemas.microsoft.com/office/powerpoint/2010/main" val="3952967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Уровни тестирования</a:t>
            </a:r>
          </a:p>
        </p:txBody>
      </p:sp>
      <p:sp>
        <p:nvSpPr>
          <p:cNvPr id="2" name="Rectangle 1"/>
          <p:cNvSpPr/>
          <p:nvPr/>
        </p:nvSpPr>
        <p:spPr>
          <a:xfrm>
            <a:off x="609600" y="1295400"/>
            <a:ext cx="8305800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Ширина тестирования </a:t>
            </a:r>
          </a:p>
          <a:p>
            <a:pPr algn="just"/>
            <a:r>
              <a:rPr lang="ru-RU" sz="3200" dirty="0"/>
              <a:t>отражает количество модулей/функций приложения, которые были протестированы.</a:t>
            </a:r>
          </a:p>
          <a:p>
            <a:pPr algn="ctr"/>
            <a:br>
              <a:rPr lang="ru-RU" sz="3200" dirty="0"/>
            </a:br>
            <a:r>
              <a:rPr lang="ru-RU" sz="3200" b="1" dirty="0">
                <a:solidFill>
                  <a:srgbClr val="FF0000"/>
                </a:solidFill>
              </a:rPr>
              <a:t>Глубина тестирования</a:t>
            </a:r>
            <a:r>
              <a:rPr lang="ru-RU" sz="3200" dirty="0"/>
              <a:t> </a:t>
            </a:r>
          </a:p>
          <a:p>
            <a:pPr algn="just"/>
            <a:r>
              <a:rPr lang="ru-RU" sz="3200" dirty="0"/>
              <a:t>отражает вид проверок, которые производились для модуля/функции (например, позитивность/негативность сценариев, тестирование в рамках/вне рамок тест сценариев и др.).</a:t>
            </a:r>
          </a:p>
        </p:txBody>
      </p:sp>
    </p:spTree>
    <p:extLst>
      <p:ext uri="{BB962C8B-B14F-4D97-AF65-F5344CB8AC3E}">
        <p14:creationId xmlns:p14="http://schemas.microsoft.com/office/powerpoint/2010/main" val="2616896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199" y="533401"/>
            <a:ext cx="7315201" cy="1066800"/>
          </a:xfrm>
        </p:spPr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уровню покрытия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64923" y="1306586"/>
            <a:ext cx="8321878" cy="52578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+mj-lt"/>
              </a:rPr>
              <a:t>Smoke</a:t>
            </a:r>
            <a:r>
              <a:rPr lang="ru-RU" sz="2000" b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– пригодность сборки для дальнейших тестов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+mj-lt"/>
              </a:rPr>
              <a:t>Уровень качества: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Acceptable</a:t>
            </a:r>
            <a:r>
              <a:rPr lang="en-US" sz="2000" dirty="0">
                <a:latin typeface="+mj-lt"/>
              </a:rPr>
              <a:t> /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Unacceptable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000" b="1" dirty="0">
              <a:latin typeface="+mj-lt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+mj-lt"/>
              </a:rPr>
              <a:t>MAT </a:t>
            </a:r>
            <a:r>
              <a:rPr lang="ru-RU" sz="2000" b="1" dirty="0">
                <a:latin typeface="+mj-lt"/>
              </a:rPr>
              <a:t>(</a:t>
            </a:r>
            <a:r>
              <a:rPr lang="en-US" sz="2000" b="1" dirty="0">
                <a:latin typeface="+mj-lt"/>
              </a:rPr>
              <a:t>Minimal Acceptance Test</a:t>
            </a:r>
            <a:r>
              <a:rPr lang="ru-RU" sz="2000" b="1" dirty="0">
                <a:latin typeface="+mj-lt"/>
              </a:rPr>
              <a:t>,</a:t>
            </a:r>
            <a:r>
              <a:rPr lang="en-US" sz="2000" b="1" dirty="0">
                <a:latin typeface="+mj-lt"/>
              </a:rPr>
              <a:t> Positive test)</a:t>
            </a:r>
            <a:r>
              <a:rPr lang="ru-RU" sz="2000" b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–</a:t>
            </a:r>
            <a:r>
              <a:rPr lang="ru-RU" sz="2000" b="1" dirty="0">
                <a:latin typeface="+mj-lt"/>
              </a:rPr>
              <a:t> </a:t>
            </a:r>
            <a:r>
              <a:rPr lang="ru-RU" sz="2000" dirty="0">
                <a:latin typeface="+mj-lt"/>
              </a:rPr>
              <a:t>тест на положительных сценариях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+mj-lt"/>
              </a:rPr>
              <a:t>Уровень качества: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High </a:t>
            </a:r>
            <a:r>
              <a:rPr lang="en-US" sz="2000" dirty="0">
                <a:latin typeface="+mj-lt"/>
              </a:rPr>
              <a:t>/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FFC000"/>
                </a:solidFill>
                <a:latin typeface="+mj-lt"/>
              </a:rPr>
              <a:t>Medium</a:t>
            </a:r>
            <a:r>
              <a:rPr lang="en-US" sz="2000" dirty="0">
                <a:latin typeface="+mj-lt"/>
              </a:rPr>
              <a:t> /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Low</a:t>
            </a:r>
          </a:p>
          <a:p>
            <a:pPr marL="0" indent="0">
              <a:lnSpc>
                <a:spcPct val="150000"/>
              </a:lnSpc>
              <a:buNone/>
            </a:pPr>
            <a:endParaRPr lang="ru-RU" sz="2000" dirty="0">
              <a:latin typeface="+mj-lt"/>
            </a:endParaRP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2000" b="1" dirty="0">
                <a:latin typeface="+mj-lt"/>
              </a:rPr>
              <a:t>AT</a:t>
            </a:r>
            <a:r>
              <a:rPr lang="ru-RU" sz="2000" b="1" dirty="0">
                <a:latin typeface="+mj-lt"/>
              </a:rPr>
              <a:t> (</a:t>
            </a:r>
            <a:r>
              <a:rPr lang="en-US" sz="2000" b="1" dirty="0">
                <a:latin typeface="+mj-lt"/>
              </a:rPr>
              <a:t>Acceptance Test) </a:t>
            </a:r>
            <a:r>
              <a:rPr lang="en-US" sz="2000" dirty="0">
                <a:latin typeface="+mj-lt"/>
              </a:rPr>
              <a:t>– </a:t>
            </a:r>
            <a:r>
              <a:rPr lang="ru-RU" sz="2000" dirty="0">
                <a:latin typeface="+mj-lt"/>
              </a:rPr>
              <a:t>полный тест на положительных и негативных сценариях)</a:t>
            </a:r>
            <a:endParaRPr lang="en-US" sz="2000" dirty="0">
              <a:latin typeface="+mj-lt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ru-RU" sz="2000" dirty="0">
                <a:latin typeface="+mj-lt"/>
              </a:rPr>
              <a:t>Уровень качества: 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High </a:t>
            </a:r>
            <a:r>
              <a:rPr lang="en-US" sz="2000" dirty="0">
                <a:latin typeface="+mj-lt"/>
              </a:rPr>
              <a:t>/</a:t>
            </a:r>
            <a:r>
              <a:rPr lang="en-US" sz="2000" b="1" dirty="0">
                <a:solidFill>
                  <a:srgbClr val="00B050"/>
                </a:solidFill>
                <a:latin typeface="+mj-lt"/>
              </a:rPr>
              <a:t> </a:t>
            </a:r>
            <a:r>
              <a:rPr lang="en-US" sz="2000" b="1" dirty="0">
                <a:solidFill>
                  <a:srgbClr val="FFC000"/>
                </a:solidFill>
                <a:latin typeface="+mj-lt"/>
              </a:rPr>
              <a:t>Medium</a:t>
            </a:r>
            <a:r>
              <a:rPr lang="en-US" sz="2000" dirty="0">
                <a:latin typeface="+mj-lt"/>
              </a:rPr>
              <a:t> / </a:t>
            </a:r>
            <a:r>
              <a:rPr lang="en-US" sz="2000" b="1" dirty="0">
                <a:solidFill>
                  <a:srgbClr val="FF0000"/>
                </a:solidFill>
                <a:latin typeface="+mj-lt"/>
              </a:rPr>
              <a:t>Low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559990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цели тестирования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8787" y="2857500"/>
            <a:ext cx="8435280" cy="5257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b="1" dirty="0"/>
              <a:t>New Feature Test (NFT, AT of NF)</a:t>
            </a:r>
            <a:r>
              <a:rPr lang="ru-RU" sz="2800" dirty="0"/>
              <a:t> – определить качество поставленной на тестирование функциональности</a:t>
            </a:r>
          </a:p>
          <a:p>
            <a:pPr>
              <a:buFontTx/>
              <a:buChar char="-"/>
            </a:pPr>
            <a:endParaRPr lang="en-US" sz="2800" dirty="0"/>
          </a:p>
          <a:p>
            <a:r>
              <a:rPr lang="ru-RU" sz="2800" dirty="0"/>
              <a:t>Обычно тестируется полным тестом (</a:t>
            </a:r>
            <a:r>
              <a:rPr lang="en-US" sz="2800" dirty="0"/>
              <a:t>AT</a:t>
            </a:r>
            <a:r>
              <a:rPr lang="ru-RU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06809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2783" y="448811"/>
            <a:ext cx="7315201" cy="1066800"/>
          </a:xfrm>
        </p:spPr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цели тестирования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360" y="1600200"/>
            <a:ext cx="8435280" cy="5257800"/>
          </a:xfrm>
        </p:spPr>
        <p:txBody>
          <a:bodyPr>
            <a:normAutofit/>
          </a:bodyPr>
          <a:lstStyle/>
          <a:p>
            <a:pPr algn="just">
              <a:buFontTx/>
              <a:buChar char="-"/>
            </a:pPr>
            <a:r>
              <a:rPr lang="en-US" sz="2800" b="1" dirty="0"/>
              <a:t>Regression testing</a:t>
            </a:r>
            <a:r>
              <a:rPr lang="ru-RU" sz="2800" dirty="0"/>
              <a:t> – удостовериться, что добавление новой функциональности не повлияло на работу старой</a:t>
            </a:r>
          </a:p>
          <a:p>
            <a:pPr algn="just">
              <a:buFontTx/>
              <a:buChar char="-"/>
            </a:pPr>
            <a:endParaRPr lang="ru-RU" sz="2800" dirty="0"/>
          </a:p>
          <a:p>
            <a:pPr algn="just"/>
            <a:r>
              <a:rPr lang="ru-RU" sz="2800" dirty="0"/>
              <a:t>Регрессионное тестирование может быть проведено на уровне </a:t>
            </a:r>
            <a:r>
              <a:rPr lang="en-US" sz="2800" i="1" dirty="0"/>
              <a:t>Smoke, MAT</a:t>
            </a:r>
            <a:r>
              <a:rPr lang="ru-RU" sz="2800" i="1" dirty="0"/>
              <a:t> </a:t>
            </a:r>
            <a:r>
              <a:rPr lang="ru-RU" sz="2800" dirty="0"/>
              <a:t>или</a:t>
            </a:r>
            <a:r>
              <a:rPr lang="ru-RU" sz="2800" i="1" dirty="0"/>
              <a:t> </a:t>
            </a:r>
            <a:r>
              <a:rPr lang="en-US" sz="2800" i="1" dirty="0"/>
              <a:t>AT</a:t>
            </a:r>
            <a:r>
              <a:rPr lang="ru-RU" sz="2800" i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643255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цели тестирования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4360" y="2355209"/>
            <a:ext cx="8435280" cy="5257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b="1" dirty="0"/>
              <a:t>Defect Validation</a:t>
            </a:r>
            <a:r>
              <a:rPr lang="ru-RU" sz="2800" dirty="0"/>
              <a:t> – проверка результата исправления дефектов</a:t>
            </a:r>
          </a:p>
          <a:p>
            <a:pPr algn="just">
              <a:buFontTx/>
              <a:buChar char="-"/>
            </a:pPr>
            <a:endParaRPr lang="ru-RU" sz="2800" dirty="0"/>
          </a:p>
          <a:p>
            <a:pPr algn="just"/>
            <a:r>
              <a:rPr lang="ru-RU" sz="2800" dirty="0"/>
              <a:t>Может включать элементы регрессионного тестирования.</a:t>
            </a:r>
          </a:p>
          <a:p>
            <a:pPr algn="just"/>
            <a:endParaRPr lang="ru-RU" sz="2800" i="1" dirty="0"/>
          </a:p>
        </p:txBody>
      </p:sp>
    </p:spTree>
    <p:extLst>
      <p:ext uri="{BB962C8B-B14F-4D97-AF65-F5344CB8AC3E}">
        <p14:creationId xmlns:p14="http://schemas.microsoft.com/office/powerpoint/2010/main" val="15117757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84786" y="708869"/>
            <a:ext cx="7315201" cy="1066800"/>
          </a:xfrm>
        </p:spPr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цели тестирования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25780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n-US" sz="2800" b="1" dirty="0"/>
              <a:t>User Acceptance Test</a:t>
            </a:r>
            <a:r>
              <a:rPr lang="ru-RU" sz="2800" b="1" dirty="0"/>
              <a:t> (</a:t>
            </a:r>
            <a:r>
              <a:rPr lang="en-US" sz="2800" b="1" dirty="0"/>
              <a:t>UAT,</a:t>
            </a:r>
            <a:r>
              <a:rPr lang="ru-RU" sz="2800" b="1" dirty="0"/>
              <a:t> </a:t>
            </a:r>
            <a:r>
              <a:rPr lang="ru-RU" sz="2800" b="1" dirty="0" err="1"/>
              <a:t>ПиМИ</a:t>
            </a:r>
            <a:r>
              <a:rPr lang="ru-RU" sz="2800" b="1" dirty="0"/>
              <a:t>)</a:t>
            </a:r>
            <a:r>
              <a:rPr lang="ru-RU" sz="2800" dirty="0"/>
              <a:t>: формальная проверка приложения (зачастую заказчиком), сопровождаемая протоколированием результатов</a:t>
            </a:r>
          </a:p>
          <a:p>
            <a:pPr algn="just"/>
            <a:endParaRPr lang="ru-RU" sz="2800" i="1" dirty="0"/>
          </a:p>
        </p:txBody>
      </p:sp>
    </p:spTree>
    <p:extLst>
      <p:ext uri="{BB962C8B-B14F-4D97-AF65-F5344CB8AC3E}">
        <p14:creationId xmlns:p14="http://schemas.microsoft.com/office/powerpoint/2010/main" val="836427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1224608"/>
            <a:ext cx="5266928" cy="1143000"/>
          </a:xfrm>
        </p:spPr>
        <p:txBody>
          <a:bodyPr>
            <a:normAutofit/>
          </a:bodyPr>
          <a:lstStyle/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Тестовые активности: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564904"/>
            <a:ext cx="8229600" cy="3561259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ru-RU" b="1" dirty="0" err="1"/>
              <a:t>Smoke</a:t>
            </a:r>
            <a:r>
              <a:rPr lang="ru-RU" b="1" dirty="0"/>
              <a:t>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ru-RU" b="1" dirty="0"/>
              <a:t>Регрессионное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ru-RU" b="1" dirty="0" err="1"/>
              <a:t>Валидация</a:t>
            </a:r>
            <a:r>
              <a:rPr lang="ru-RU" b="1" dirty="0"/>
              <a:t> дефектов </a:t>
            </a:r>
          </a:p>
          <a:p>
            <a:pPr>
              <a:lnSpc>
                <a:spcPct val="150000"/>
              </a:lnSpc>
              <a:buFont typeface="Wingdings" pitchFamily="2" charset="2"/>
              <a:buChar char="§"/>
            </a:pPr>
            <a:r>
              <a:rPr lang="ru-RU" b="1" dirty="0"/>
              <a:t>Тестирование новых функций</a:t>
            </a:r>
          </a:p>
        </p:txBody>
      </p:sp>
    </p:spTree>
    <p:extLst>
      <p:ext uri="{BB962C8B-B14F-4D97-AF65-F5344CB8AC3E}">
        <p14:creationId xmlns:p14="http://schemas.microsoft.com/office/powerpoint/2010/main" val="1230612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60352" y="2438400"/>
            <a:ext cx="7124861" cy="44196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Автоматизированное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Ручное</a:t>
            </a: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степени </a:t>
            </a:r>
          </a:p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автоматизации</a:t>
            </a:r>
          </a:p>
        </p:txBody>
      </p:sp>
    </p:spTree>
    <p:extLst>
      <p:ext uri="{BB962C8B-B14F-4D97-AF65-F5344CB8AC3E}">
        <p14:creationId xmlns:p14="http://schemas.microsoft.com/office/powerpoint/2010/main" val="564510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Виды регрессионного тестирования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Виды регрессионного тестирования </a:t>
            </a:r>
          </a:p>
        </p:txBody>
      </p:sp>
      <p:grpSp>
        <p:nvGrpSpPr>
          <p:cNvPr id="66" name="Схема 3"/>
          <p:cNvGrpSpPr/>
          <p:nvPr/>
        </p:nvGrpSpPr>
        <p:grpSpPr>
          <a:xfrm>
            <a:off x="721248" y="2097976"/>
            <a:ext cx="7811296" cy="2763647"/>
            <a:chOff x="0" y="0"/>
            <a:chExt cx="7811294" cy="2763645"/>
          </a:xfrm>
        </p:grpSpPr>
        <p:sp>
          <p:nvSpPr>
            <p:cNvPr id="51" name="Линия"/>
            <p:cNvSpPr/>
            <p:nvPr/>
          </p:nvSpPr>
          <p:spPr>
            <a:xfrm>
              <a:off x="3905648" y="1142001"/>
              <a:ext cx="2763646" cy="47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10800"/>
                  </a:lnTo>
                  <a:lnTo>
                    <a:pt x="21600" y="10800"/>
                  </a:lnTo>
                  <a:lnTo>
                    <a:pt x="21600" y="21600"/>
                  </a:lnTo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52" name="Линия"/>
            <p:cNvSpPr/>
            <p:nvPr/>
          </p:nvSpPr>
          <p:spPr>
            <a:xfrm>
              <a:off x="3905647" y="1142001"/>
              <a:ext cx="1" cy="479641"/>
            </a:xfrm>
            <a:prstGeom prst="line">
              <a:avLst/>
            </a:pr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Линия"/>
            <p:cNvSpPr/>
            <p:nvPr/>
          </p:nvSpPr>
          <p:spPr>
            <a:xfrm>
              <a:off x="1142001" y="1142001"/>
              <a:ext cx="2763647" cy="4796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10800"/>
                  </a:lnTo>
                  <a:lnTo>
                    <a:pt x="0" y="10800"/>
                  </a:lnTo>
                  <a:lnTo>
                    <a:pt x="0" y="21600"/>
                  </a:lnTo>
                </a:path>
              </a:pathLst>
            </a:custGeom>
            <a:noFill/>
            <a:ln w="25400" cap="flat">
              <a:solidFill>
                <a:schemeClr val="accent6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56" name="Группа"/>
            <p:cNvGrpSpPr/>
            <p:nvPr/>
          </p:nvGrpSpPr>
          <p:grpSpPr>
            <a:xfrm>
              <a:off x="2763646" y="0"/>
              <a:ext cx="2284005" cy="1142002"/>
              <a:chOff x="0" y="0"/>
              <a:chExt cx="2284003" cy="1142001"/>
            </a:xfrm>
          </p:grpSpPr>
          <p:sp>
            <p:nvSpPr>
              <p:cNvPr id="54" name="Прямоугольник"/>
              <p:cNvSpPr/>
              <p:nvPr/>
            </p:nvSpPr>
            <p:spPr>
              <a:xfrm>
                <a:off x="0" y="0"/>
                <a:ext cx="2284004" cy="1142002"/>
              </a:xfrm>
              <a:prstGeom prst="rect">
                <a:avLst/>
              </a:prstGeom>
              <a:solidFill>
                <a:srgbClr val="262626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55" name="Виды регрессионного тестирования"/>
              <p:cNvSpPr txBox="1"/>
              <p:nvPr/>
            </p:nvSpPr>
            <p:spPr>
              <a:xfrm>
                <a:off x="0" y="131581"/>
                <a:ext cx="2284004" cy="8788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Виды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регрессионного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59" name="Группа"/>
            <p:cNvGrpSpPr/>
            <p:nvPr/>
          </p:nvGrpSpPr>
          <p:grpSpPr>
            <a:xfrm>
              <a:off x="0" y="1621643"/>
              <a:ext cx="2284004" cy="1142003"/>
              <a:chOff x="0" y="0"/>
              <a:chExt cx="2284003" cy="1142001"/>
            </a:xfrm>
          </p:grpSpPr>
          <p:sp>
            <p:nvSpPr>
              <p:cNvPr id="57" name="Прямоугольник"/>
              <p:cNvSpPr/>
              <p:nvPr/>
            </p:nvSpPr>
            <p:spPr>
              <a:xfrm>
                <a:off x="0" y="0"/>
                <a:ext cx="2284004" cy="1142002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58" name="Регрессия багов (bug regression)"/>
              <p:cNvSpPr txBox="1"/>
              <p:nvPr/>
            </p:nvSpPr>
            <p:spPr>
              <a:xfrm>
                <a:off x="0" y="280806"/>
                <a:ext cx="2284004" cy="58039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sp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r>
                  <a:rPr dirty="0" err="1"/>
                  <a:t>Регрессия</a:t>
                </a:r>
                <a:r>
                  <a:rPr dirty="0"/>
                  <a:t> </a:t>
                </a:r>
                <a:r>
                  <a:rPr dirty="0" err="1"/>
                  <a:t>багов</a:t>
                </a:r>
                <a:r>
                  <a:rPr dirty="0"/>
                  <a:t> (bug regression)</a:t>
                </a:r>
              </a:p>
            </p:txBody>
          </p:sp>
        </p:grpSp>
        <p:grpSp>
          <p:nvGrpSpPr>
            <p:cNvPr id="62" name="Группа"/>
            <p:cNvGrpSpPr/>
            <p:nvPr/>
          </p:nvGrpSpPr>
          <p:grpSpPr>
            <a:xfrm>
              <a:off x="2763646" y="1621643"/>
              <a:ext cx="2284005" cy="1142003"/>
              <a:chOff x="0" y="0"/>
              <a:chExt cx="2284003" cy="1142001"/>
            </a:xfrm>
          </p:grpSpPr>
          <p:sp>
            <p:nvSpPr>
              <p:cNvPr id="60" name="Прямоугольник"/>
              <p:cNvSpPr/>
              <p:nvPr/>
            </p:nvSpPr>
            <p:spPr>
              <a:xfrm>
                <a:off x="0" y="0"/>
                <a:ext cx="2284004" cy="1142002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1" name="Регрессия старых багов (old bugs regression)"/>
              <p:cNvSpPr txBox="1"/>
              <p:nvPr/>
            </p:nvSpPr>
            <p:spPr>
              <a:xfrm>
                <a:off x="0" y="149361"/>
                <a:ext cx="2284004" cy="84328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Регрессия</a:t>
                </a:r>
                <a:r>
                  <a:rPr dirty="0"/>
                  <a:t> </a:t>
                </a:r>
                <a:r>
                  <a:rPr dirty="0" err="1"/>
                  <a:t>старых</a:t>
                </a:r>
                <a:r>
                  <a:rPr dirty="0"/>
                  <a:t> </a:t>
                </a:r>
                <a:r>
                  <a:rPr dirty="0" err="1"/>
                  <a:t>багов</a:t>
                </a:r>
                <a:r>
                  <a:rPr dirty="0"/>
                  <a:t> (old bugs regression)</a:t>
                </a:r>
              </a:p>
            </p:txBody>
          </p:sp>
        </p:grpSp>
        <p:grpSp>
          <p:nvGrpSpPr>
            <p:cNvPr id="65" name="Группа"/>
            <p:cNvGrpSpPr/>
            <p:nvPr/>
          </p:nvGrpSpPr>
          <p:grpSpPr>
            <a:xfrm>
              <a:off x="5527290" y="1621643"/>
              <a:ext cx="2284005" cy="1142003"/>
              <a:chOff x="0" y="0"/>
              <a:chExt cx="2284003" cy="1142001"/>
            </a:xfrm>
          </p:grpSpPr>
          <p:sp>
            <p:nvSpPr>
              <p:cNvPr id="63" name="Прямоугольник"/>
              <p:cNvSpPr/>
              <p:nvPr/>
            </p:nvSpPr>
            <p:spPr>
              <a:xfrm>
                <a:off x="0" y="0"/>
                <a:ext cx="2284004" cy="1142002"/>
              </a:xfrm>
              <a:prstGeom prst="rect">
                <a:avLst/>
              </a:prstGeom>
              <a:solidFill>
                <a:schemeClr val="accent6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889000">
                  <a:lnSpc>
                    <a:spcPct val="90000"/>
                  </a:lnSpc>
                  <a:spcBef>
                    <a:spcPts val="700"/>
                  </a:spcBef>
                  <a:defRPr sz="2000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64" name="Регрессия побочного эффекта (side effect regression)"/>
              <p:cNvSpPr txBox="1"/>
              <p:nvPr/>
            </p:nvSpPr>
            <p:spPr>
              <a:xfrm>
                <a:off x="0" y="17916"/>
                <a:ext cx="2284004" cy="11061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12700" tIns="12700" rIns="12700" bIns="12700" numCol="1" anchor="ctr">
                <a:spAutoFit/>
              </a:bodyPr>
              <a:lstStyle>
                <a:lvl1pPr algn="ctr" defTabSz="889000">
                  <a:lnSpc>
                    <a:spcPct val="90000"/>
                  </a:lnSpc>
                  <a:spcBef>
                    <a:spcPts val="800"/>
                  </a:spcBef>
                  <a:defRPr sz="20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dirty="0" err="1"/>
                  <a:t>Регрессия</a:t>
                </a:r>
                <a:r>
                  <a:rPr dirty="0"/>
                  <a:t> </a:t>
                </a:r>
                <a:r>
                  <a:rPr dirty="0" err="1"/>
                  <a:t>побочного</a:t>
                </a:r>
                <a:r>
                  <a:rPr dirty="0"/>
                  <a:t> </a:t>
                </a:r>
                <a:r>
                  <a:rPr dirty="0" err="1"/>
                  <a:t>эффекта</a:t>
                </a:r>
                <a:r>
                  <a:rPr dirty="0"/>
                  <a:t> (side effect regression)</a:t>
                </a:r>
              </a:p>
            </p:txBody>
          </p:sp>
        </p:grpSp>
      </p:grpSp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thumbs.dreamstime.com/thumblarge_341/1228702246D127q7.jpg"/>
          <p:cNvPicPr>
            <a:picLocks noChangeAspect="1" noChangeArrowheads="1"/>
          </p:cNvPicPr>
          <p:nvPr/>
        </p:nvPicPr>
        <p:blipFill rotWithShape="1">
          <a:blip r:embed="rId2"/>
          <a:srcRect b="5330"/>
          <a:stretch/>
        </p:blipFill>
        <p:spPr bwMode="auto">
          <a:xfrm>
            <a:off x="5580112" y="1916832"/>
            <a:ext cx="2706960" cy="2521933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9552" y="1628800"/>
            <a:ext cx="612068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>
                <a:solidFill>
                  <a:srgbClr val="FF0000"/>
                </a:solidFill>
              </a:rPr>
              <a:t> </a:t>
            </a:r>
          </a:p>
          <a:p>
            <a:pPr algn="ctr"/>
            <a:endParaRPr lang="ru-RU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Черный ящик</a:t>
            </a:r>
            <a:r>
              <a:rPr lang="ru-RU" sz="3200" dirty="0"/>
              <a:t>: не заглядываем внутрь системы</a:t>
            </a:r>
          </a:p>
          <a:p>
            <a:pPr>
              <a:buFontTx/>
              <a:buChar char="-"/>
            </a:pPr>
            <a:endParaRPr lang="ru-RU" sz="1200" dirty="0"/>
          </a:p>
        </p:txBody>
      </p:sp>
      <p:sp>
        <p:nvSpPr>
          <p:cNvPr id="8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знанию кода</a:t>
            </a:r>
          </a:p>
        </p:txBody>
      </p:sp>
    </p:spTree>
    <p:extLst>
      <p:ext uri="{BB962C8B-B14F-4D97-AF65-F5344CB8AC3E}">
        <p14:creationId xmlns:p14="http://schemas.microsoft.com/office/powerpoint/2010/main" val="6801448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photosinbox.com/download/open-white-box.jpg"/>
          <p:cNvPicPr>
            <a:picLocks noChangeAspect="1" noChangeArrowheads="1"/>
          </p:cNvPicPr>
          <p:nvPr/>
        </p:nvPicPr>
        <p:blipFill rotWithShape="1">
          <a:blip r:embed="rId2"/>
          <a:srcRect l="10465" t="9674" r="9535" b="8509"/>
          <a:stretch/>
        </p:blipFill>
        <p:spPr bwMode="auto">
          <a:xfrm>
            <a:off x="5722725" y="2023829"/>
            <a:ext cx="3168352" cy="2592288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39552" y="1628800"/>
            <a:ext cx="6120680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3200" dirty="0"/>
          </a:p>
          <a:p>
            <a:pPr algn="ctr"/>
            <a:endParaRPr lang="ru-RU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Черный ящик</a:t>
            </a:r>
            <a:r>
              <a:rPr lang="ru-RU" sz="3200" dirty="0"/>
              <a:t>: не заглядываем внутрь системы</a:t>
            </a:r>
          </a:p>
          <a:p>
            <a:pPr>
              <a:buFontTx/>
              <a:buChar char="-"/>
            </a:pPr>
            <a:endParaRPr lang="ru-RU" sz="1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Белый ящик</a:t>
            </a:r>
            <a:r>
              <a:rPr lang="ru-RU" sz="3200" dirty="0"/>
              <a:t>: смотрим код</a:t>
            </a:r>
          </a:p>
          <a:p>
            <a:pPr>
              <a:buFontTx/>
              <a:buChar char="-"/>
            </a:pPr>
            <a:endParaRPr lang="ru-RU" sz="12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знанию кода</a:t>
            </a:r>
          </a:p>
        </p:txBody>
      </p:sp>
    </p:spTree>
    <p:extLst>
      <p:ext uri="{BB962C8B-B14F-4D97-AF65-F5344CB8AC3E}">
        <p14:creationId xmlns:p14="http://schemas.microsoft.com/office/powerpoint/2010/main" val="21941073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springlakeranch.ca/images/_aug09/whitebox.jpg"/>
          <p:cNvPicPr>
            <a:picLocks noChangeAspect="1" noChangeArrowheads="1"/>
          </p:cNvPicPr>
          <p:nvPr/>
        </p:nvPicPr>
        <p:blipFill rotWithShape="1">
          <a:blip r:embed="rId2"/>
          <a:srcRect l="16099" t="4409" r="10184" b="-1387"/>
          <a:stretch/>
        </p:blipFill>
        <p:spPr bwMode="auto">
          <a:xfrm>
            <a:off x="5415825" y="1721291"/>
            <a:ext cx="3384376" cy="3168352"/>
          </a:xfrm>
          <a:prstGeom prst="rect">
            <a:avLst/>
          </a:prstGeom>
          <a:noFill/>
          <a:effectLst>
            <a:softEdge rad="127000"/>
          </a:effectLst>
        </p:spPr>
      </p:pic>
      <p:sp>
        <p:nvSpPr>
          <p:cNvPr id="9" name="Rectangle 8"/>
          <p:cNvSpPr/>
          <p:nvPr/>
        </p:nvSpPr>
        <p:spPr>
          <a:xfrm>
            <a:off x="539552" y="1628800"/>
            <a:ext cx="6120680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3200" dirty="0"/>
          </a:p>
          <a:p>
            <a:pPr algn="ctr"/>
            <a:endParaRPr lang="ru-RU" sz="3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Черный ящик</a:t>
            </a:r>
            <a:r>
              <a:rPr lang="ru-RU" sz="3200" dirty="0"/>
              <a:t>: не заглядываем внутрь системы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ru-RU" sz="1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Белый ящик</a:t>
            </a:r>
            <a:r>
              <a:rPr lang="ru-RU" sz="3200" dirty="0"/>
              <a:t>: смотрим код</a:t>
            </a:r>
          </a:p>
          <a:p>
            <a:endParaRPr lang="ru-RU" sz="12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ru-RU" sz="3200" b="1" dirty="0"/>
              <a:t>Серый ящик</a:t>
            </a:r>
            <a:r>
              <a:rPr lang="ru-RU" sz="3200" dirty="0"/>
              <a:t>: частично заглядываем в систему</a:t>
            </a:r>
          </a:p>
          <a:p>
            <a:pPr>
              <a:buFontTx/>
              <a:buChar char="-"/>
            </a:pPr>
            <a:endParaRPr lang="ru-RU" sz="12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знанию кода</a:t>
            </a:r>
          </a:p>
        </p:txBody>
      </p:sp>
    </p:spTree>
    <p:extLst>
      <p:ext uri="{BB962C8B-B14F-4D97-AF65-F5344CB8AC3E}">
        <p14:creationId xmlns:p14="http://schemas.microsoft.com/office/powerpoint/2010/main" val="28941373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www.kubiki-rubiki.com/images/promo/rubik_cube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57875" y="2208663"/>
            <a:ext cx="3286125" cy="2933701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39552" y="1628800"/>
            <a:ext cx="676875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b="1" dirty="0"/>
              <a:t>Модульное (</a:t>
            </a:r>
            <a:r>
              <a:rPr lang="en-US" sz="3200" b="1" dirty="0"/>
              <a:t>Unit</a:t>
            </a:r>
            <a:r>
              <a:rPr lang="ru-RU" sz="3200" b="1" dirty="0"/>
              <a:t>/</a:t>
            </a:r>
            <a:r>
              <a:rPr lang="en-US" sz="3200" b="1" dirty="0"/>
              <a:t>component</a:t>
            </a:r>
            <a:r>
              <a:rPr lang="ru-RU" sz="3200" b="1" dirty="0"/>
              <a:t>) –</a:t>
            </a:r>
            <a:r>
              <a:rPr lang="ru-RU" sz="3200" dirty="0"/>
              <a:t> отдельные части (модули) системы</a:t>
            </a:r>
          </a:p>
          <a:p>
            <a:pPr>
              <a:buFontTx/>
              <a:buChar char="-"/>
            </a:pPr>
            <a:endParaRPr lang="ru-RU" sz="1200" dirty="0"/>
          </a:p>
          <a:p>
            <a:r>
              <a:rPr lang="ru-RU" sz="3200" b="1" dirty="0"/>
              <a:t>Интеграционное (</a:t>
            </a:r>
            <a:r>
              <a:rPr lang="en-US" sz="3200" b="1" dirty="0"/>
              <a:t>Integration</a:t>
            </a:r>
            <a:r>
              <a:rPr lang="ru-RU" sz="3200" b="1" dirty="0"/>
              <a:t>) </a:t>
            </a:r>
            <a:r>
              <a:rPr lang="ru-RU" sz="3200" dirty="0"/>
              <a:t>–взаимодействие между отдельными модулями</a:t>
            </a:r>
          </a:p>
          <a:p>
            <a:pPr>
              <a:buFontTx/>
              <a:buChar char="-"/>
            </a:pPr>
            <a:endParaRPr lang="ru-RU" sz="1200" dirty="0"/>
          </a:p>
          <a:p>
            <a:r>
              <a:rPr lang="ru-RU" sz="3200" b="1" dirty="0"/>
              <a:t>Системное (</a:t>
            </a:r>
            <a:r>
              <a:rPr lang="en-US" sz="3200" b="1" dirty="0"/>
              <a:t>System</a:t>
            </a:r>
            <a:r>
              <a:rPr lang="ru-RU" sz="3200" dirty="0"/>
              <a:t>) – работоспособность системы в целом</a:t>
            </a:r>
          </a:p>
          <a:p>
            <a:pPr>
              <a:buFontTx/>
              <a:buChar char="-"/>
            </a:pPr>
            <a:endParaRPr lang="ru-RU" sz="1200" dirty="0"/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уровням</a:t>
            </a:r>
          </a:p>
        </p:txBody>
      </p:sp>
    </p:spTree>
    <p:extLst>
      <p:ext uri="{BB962C8B-B14F-4D97-AF65-F5344CB8AC3E}">
        <p14:creationId xmlns:p14="http://schemas.microsoft.com/office/powerpoint/2010/main" val="15095534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956855" y="1792448"/>
            <a:ext cx="7882345" cy="4419600"/>
          </a:xfrm>
        </p:spPr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Интуитивное (</a:t>
            </a:r>
            <a:r>
              <a:rPr lang="en-US" b="1" dirty="0"/>
              <a:t>Ad Hoc)</a:t>
            </a:r>
            <a:endParaRPr lang="ru-RU" b="1" dirty="0"/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Исследовательское</a:t>
            </a:r>
            <a:r>
              <a:rPr lang="en-US" b="1" dirty="0"/>
              <a:t> (Exploratory)</a:t>
            </a:r>
            <a:endParaRPr lang="ru-RU" b="1" dirty="0"/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По документации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подготовленности</a:t>
            </a:r>
          </a:p>
        </p:txBody>
      </p:sp>
    </p:spTree>
    <p:extLst>
      <p:ext uri="{BB962C8B-B14F-4D97-AF65-F5344CB8AC3E}">
        <p14:creationId xmlns:p14="http://schemas.microsoft.com/office/powerpoint/2010/main" val="15344914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2276872"/>
            <a:ext cx="8229600" cy="3849291"/>
          </a:xfrm>
        </p:spPr>
        <p:txBody>
          <a:bodyPr/>
          <a:lstStyle/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Альфа- тестирование</a:t>
            </a:r>
          </a:p>
          <a:p>
            <a:pPr>
              <a:lnSpc>
                <a:spcPct val="200000"/>
              </a:lnSpc>
              <a:buFont typeface="Wingdings" pitchFamily="2" charset="2"/>
              <a:buChar char="§"/>
            </a:pPr>
            <a:r>
              <a:rPr lang="ru-RU" b="1" dirty="0"/>
              <a:t>Бета- тестирование</a:t>
            </a:r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609600" y="4270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По времени и месту</a:t>
            </a:r>
          </a:p>
          <a:p>
            <a:pPr algn="l"/>
            <a:r>
              <a:rPr lang="ru-RU" sz="3600" b="1" u="sng" dirty="0">
                <a:solidFill>
                  <a:srgbClr val="FF0000"/>
                </a:solidFill>
              </a:rPr>
              <a:t>проведения</a:t>
            </a:r>
          </a:p>
        </p:txBody>
      </p:sp>
    </p:spTree>
    <p:extLst>
      <p:ext uri="{BB962C8B-B14F-4D97-AF65-F5344CB8AC3E}">
        <p14:creationId xmlns:p14="http://schemas.microsoft.com/office/powerpoint/2010/main" val="20999771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66928" cy="1143000"/>
          </a:xfrm>
        </p:spPr>
        <p:txBody>
          <a:bodyPr>
            <a:normAutofit/>
          </a:bodyPr>
          <a:lstStyle/>
          <a:p>
            <a:pPr algn="l"/>
            <a:r>
              <a:rPr lang="ru-RU" sz="3200" b="1" u="sng" dirty="0">
                <a:solidFill>
                  <a:srgbClr val="FF0000"/>
                </a:solidFill>
              </a:rPr>
              <a:t>По объекту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70272" y="1110143"/>
            <a:ext cx="6380488" cy="44196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Функциональное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Тестирование пользовательского интерфейса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 err="1">
                <a:latin typeface="+mj-lt"/>
              </a:rPr>
              <a:t>Юзабилити</a:t>
            </a:r>
            <a:r>
              <a:rPr lang="ru-RU" sz="1400" dirty="0">
                <a:latin typeface="+mj-lt"/>
              </a:rPr>
              <a:t>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Доступности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Локализации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Интернационализации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Совместимости (</a:t>
            </a:r>
            <a:r>
              <a:rPr lang="ru-RU" sz="1400" dirty="0" err="1">
                <a:latin typeface="+mj-lt"/>
              </a:rPr>
              <a:t>кроссбраузерное</a:t>
            </a:r>
            <a:r>
              <a:rPr lang="ru-RU" sz="1400" dirty="0">
                <a:latin typeface="+mj-lt"/>
              </a:rPr>
              <a:t>, кроссплатформенное)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Производительности (нагрузочное, стрессовое, объемное) 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Безопасности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Защищенности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Тестирование требований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Тестирование прототипа </a:t>
            </a:r>
          </a:p>
          <a:p>
            <a:pPr>
              <a:buFont typeface="Wingdings" pitchFamily="2" charset="2"/>
              <a:buChar char="§"/>
            </a:pPr>
            <a:r>
              <a:rPr lang="ru-RU" sz="1400" dirty="0">
                <a:latin typeface="+mj-lt"/>
              </a:rPr>
              <a:t>Тестирование инсталляции и лицензирование</a:t>
            </a:r>
          </a:p>
        </p:txBody>
      </p:sp>
    </p:spTree>
    <p:extLst>
      <p:ext uri="{BB962C8B-B14F-4D97-AF65-F5344CB8AC3E}">
        <p14:creationId xmlns:p14="http://schemas.microsoft.com/office/powerpoint/2010/main" val="31171677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Функциональное тестирование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796255" y="886437"/>
            <a:ext cx="7239000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Функциональное тестирование (</a:t>
            </a:r>
            <a:r>
              <a:rPr lang="en-US" sz="2800" b="1" dirty="0">
                <a:solidFill>
                  <a:srgbClr val="FF0000"/>
                </a:solidFill>
              </a:rPr>
              <a:t>Functional testing</a:t>
            </a:r>
            <a:r>
              <a:rPr lang="ru-RU" sz="2800" b="1" dirty="0">
                <a:solidFill>
                  <a:srgbClr val="FF0000"/>
                </a:solidFill>
              </a:rPr>
              <a:t>) </a:t>
            </a:r>
            <a:r>
              <a:rPr lang="ru-RU" sz="2800" b="0" dirty="0"/>
              <a:t>– это тестирование функций приложения на соответствие требованиям. </a:t>
            </a:r>
            <a:endParaRPr lang="en-US" sz="2800" b="0" dirty="0"/>
          </a:p>
          <a:p>
            <a:pPr algn="just">
              <a:buFont typeface="Wingdings" pitchFamily="2" charset="2"/>
              <a:buNone/>
            </a:pPr>
            <a:endParaRPr lang="en-US" sz="2800" b="0" dirty="0"/>
          </a:p>
          <a:p>
            <a:pPr algn="just">
              <a:buFont typeface="Wingdings" pitchFamily="2" charset="2"/>
              <a:buNone/>
            </a:pPr>
            <a:r>
              <a:rPr lang="ru-RU" sz="2800" b="0" dirty="0"/>
              <a:t>Оценка производится на основе сопоставления ожидаемых и полученных результатов (указанных в функциональной документации).</a:t>
            </a:r>
          </a:p>
          <a:p>
            <a:pPr algn="just">
              <a:buFont typeface="Wingdings" pitchFamily="2" charset="2"/>
              <a:buNone/>
            </a:pPr>
            <a:endParaRPr lang="ru-RU" sz="2800" b="0" dirty="0"/>
          </a:p>
          <a:p>
            <a:pPr algn="just">
              <a:buFont typeface="Wingdings" pitchFamily="2" charset="2"/>
              <a:buNone/>
            </a:pPr>
            <a:r>
              <a:rPr lang="ru-RU" sz="2800" b="0" dirty="0"/>
              <a:t>Важным условием является ввод корректных и некорректных тестовых данных.</a:t>
            </a:r>
            <a:endParaRPr lang="en-US" sz="2800" b="0" dirty="0"/>
          </a:p>
        </p:txBody>
      </p:sp>
    </p:spTree>
    <p:extLst>
      <p:ext uri="{BB962C8B-B14F-4D97-AF65-F5344CB8AC3E}">
        <p14:creationId xmlns:p14="http://schemas.microsoft.com/office/powerpoint/2010/main" val="21293819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графического интерфейса пользователя</a:t>
            </a:r>
          </a:p>
        </p:txBody>
      </p:sp>
      <p:sp>
        <p:nvSpPr>
          <p:cNvPr id="2" name="Rectangle 1"/>
          <p:cNvSpPr/>
          <p:nvPr/>
        </p:nvSpPr>
        <p:spPr>
          <a:xfrm>
            <a:off x="762000" y="1582341"/>
            <a:ext cx="78456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Тестирование графического интерфейса пользователя (</a:t>
            </a:r>
            <a:r>
              <a:rPr lang="en-US" sz="2800" b="1" dirty="0">
                <a:solidFill>
                  <a:srgbClr val="FF0000"/>
                </a:solidFill>
              </a:rPr>
              <a:t>GUI</a:t>
            </a:r>
            <a:r>
              <a:rPr lang="ru-RU" sz="2800" b="1" dirty="0">
                <a:solidFill>
                  <a:srgbClr val="FF0000"/>
                </a:solidFill>
              </a:rPr>
              <a:t>) </a:t>
            </a:r>
            <a:r>
              <a:rPr lang="ru-RU" sz="2800" dirty="0"/>
              <a:t>предполагает проверку соответствия приложения требованиям к графическому интерфейсу, профессионально ли оно выглядит, выполнено ли оно в едином стиле.</a:t>
            </a:r>
            <a:br>
              <a:rPr lang="ru-RU" sz="2800" dirty="0"/>
            </a:br>
            <a:endParaRPr lang="ru-RU" sz="2800" dirty="0"/>
          </a:p>
          <a:p>
            <a:pPr algn="just">
              <a:buFont typeface="Wingdings" pitchFamily="2" charset="2"/>
              <a:buNone/>
            </a:pPr>
            <a:r>
              <a:rPr lang="ru-RU" sz="2800" dirty="0"/>
              <a:t>Как правило, через пользовательский интерфейс и реализуется большая часть функциональности ПО.</a:t>
            </a:r>
          </a:p>
        </p:txBody>
      </p:sp>
    </p:spTree>
    <p:extLst>
      <p:ext uri="{BB962C8B-B14F-4D97-AF65-F5344CB8AC3E}">
        <p14:creationId xmlns:p14="http://schemas.microsoft.com/office/powerpoint/2010/main" val="9767925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графического интерфейса пользователя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86000" y="1447800"/>
            <a:ext cx="472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Что нужно проверять?</a:t>
            </a:r>
          </a:p>
        </p:txBody>
      </p:sp>
      <p:sp>
        <p:nvSpPr>
          <p:cNvPr id="6" name="Rectangle 5"/>
          <p:cNvSpPr/>
          <p:nvPr/>
        </p:nvSpPr>
        <p:spPr>
          <a:xfrm>
            <a:off x="1181100" y="2362200"/>
            <a:ext cx="6934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Горячие клавиши (hot keys)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Порядок табуляции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Окна сообщений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Изменение размеров окон приложения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dirty="0"/>
              <a:t>Поддержка скроллинга</a:t>
            </a:r>
          </a:p>
        </p:txBody>
      </p:sp>
    </p:spTree>
    <p:extLst>
      <p:ext uri="{BB962C8B-B14F-4D97-AF65-F5344CB8AC3E}">
        <p14:creationId xmlns:p14="http://schemas.microsoft.com/office/powerpoint/2010/main" val="18059574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7781879" cy="4572001"/>
            <a:chOff x="0" y="0"/>
            <a:chExt cx="7781877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графического интерфейса пользователя</a:t>
            </a:r>
          </a:p>
        </p:txBody>
      </p:sp>
      <p:pic>
        <p:nvPicPr>
          <p:cNvPr id="6" name="Picture 7" descr="gui-bu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82884" y="2209799"/>
            <a:ext cx="6440488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3810000" y="1371600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rgbClr val="FF0000"/>
                </a:solidFill>
              </a:rPr>
              <a:t>Пример</a:t>
            </a:r>
          </a:p>
        </p:txBody>
      </p:sp>
    </p:spTree>
    <p:extLst>
      <p:ext uri="{BB962C8B-B14F-4D97-AF65-F5344CB8AC3E}">
        <p14:creationId xmlns:p14="http://schemas.microsoft.com/office/powerpoint/2010/main" val="30961910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5562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программ установки и лицензирования</a:t>
            </a:r>
          </a:p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0" y="1920895"/>
            <a:ext cx="74676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В ходе </a:t>
            </a:r>
            <a:r>
              <a:rPr lang="ru-RU" sz="2800" b="1" dirty="0">
                <a:solidFill>
                  <a:srgbClr val="FF0000"/>
                </a:solidFill>
              </a:rPr>
              <a:t>тестирования установки</a:t>
            </a:r>
            <a:r>
              <a:rPr lang="en-US" sz="2800" b="1" dirty="0">
                <a:solidFill>
                  <a:srgbClr val="FF0000"/>
                </a:solidFill>
              </a:rPr>
              <a:t> (Installation testing)</a:t>
            </a:r>
            <a:r>
              <a:rPr lang="ru-RU" sz="2800" dirty="0"/>
              <a:t> проверяется правильность процесса установки приложения и эффект, оказываемый установкой приложения на операционную систему конечного пользователя. </a:t>
            </a:r>
          </a:p>
          <a:p>
            <a:endParaRPr lang="ru-RU" sz="2800" dirty="0"/>
          </a:p>
          <a:p>
            <a:pPr algn="just"/>
            <a:r>
              <a:rPr lang="ru-RU" sz="2800" b="1" dirty="0">
                <a:solidFill>
                  <a:srgbClr val="FF0000"/>
                </a:solidFill>
              </a:rPr>
              <a:t>Тестирование механизма лицензирования</a:t>
            </a:r>
            <a:r>
              <a:rPr lang="ru-RU" sz="2800" dirty="0"/>
              <a:t> помогает определить эффективность системы защиты приложения</a:t>
            </a:r>
          </a:p>
        </p:txBody>
      </p:sp>
    </p:spTree>
    <p:extLst>
      <p:ext uri="{BB962C8B-B14F-4D97-AF65-F5344CB8AC3E}">
        <p14:creationId xmlns:p14="http://schemas.microsoft.com/office/powerpoint/2010/main" val="271008001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требований</a:t>
            </a:r>
          </a:p>
        </p:txBody>
      </p:sp>
      <p:pic>
        <p:nvPicPr>
          <p:cNvPr id="8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569" y="3063567"/>
            <a:ext cx="3995936" cy="283013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78240" y="2708920"/>
            <a:ext cx="512064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Единичность</a:t>
            </a:r>
            <a:endParaRPr lang="ru-RU" sz="28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Завершённость</a:t>
            </a:r>
            <a:endParaRPr lang="ru-RU" sz="2800" dirty="0"/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Последовательность</a:t>
            </a:r>
            <a:r>
              <a:rPr lang="ru-RU" sz="2800" dirty="0"/>
              <a:t>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Атомарность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Актуальность</a:t>
            </a:r>
            <a:r>
              <a:rPr lang="ru-RU" sz="2800" dirty="0"/>
              <a:t>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Выполнимость</a:t>
            </a:r>
            <a:r>
              <a:rPr lang="ru-RU" sz="2800" dirty="0"/>
              <a:t> 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Обязательность</a:t>
            </a:r>
          </a:p>
          <a:p>
            <a:pPr marL="457200" indent="-457200" algn="just">
              <a:buFont typeface="Wingdings" panose="05000000000000000000" pitchFamily="2" charset="2"/>
              <a:buChar char="§"/>
            </a:pPr>
            <a:r>
              <a:rPr lang="ru-RU" sz="2800" b="1" dirty="0"/>
              <a:t>Проверяемость</a:t>
            </a:r>
            <a:r>
              <a:rPr lang="ru-RU" sz="2800" dirty="0"/>
              <a:t> </a:t>
            </a:r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>
          <a:xfrm>
            <a:off x="531952" y="1268760"/>
            <a:ext cx="5266928" cy="1143000"/>
          </a:xfrm>
        </p:spPr>
        <p:txBody>
          <a:bodyPr>
            <a:normAutofit/>
          </a:bodyPr>
          <a:lstStyle/>
          <a:p>
            <a:pPr algn="l"/>
            <a:r>
              <a:rPr lang="ru-RU" sz="3200" b="1" u="sng" dirty="0">
                <a:solidFill>
                  <a:srgbClr val="FF0000"/>
                </a:solidFill>
              </a:rPr>
              <a:t>Характеристики требований</a:t>
            </a:r>
          </a:p>
        </p:txBody>
      </p:sp>
    </p:spTree>
    <p:extLst>
      <p:ext uri="{BB962C8B-B14F-4D97-AF65-F5344CB8AC3E}">
        <p14:creationId xmlns:p14="http://schemas.microsoft.com/office/powerpoint/2010/main" val="37208839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609600" y="31842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Совместимость с различными браузерами и операционными системами</a:t>
            </a:r>
          </a:p>
        </p:txBody>
      </p:sp>
      <p:sp>
        <p:nvSpPr>
          <p:cNvPr id="2" name="Rectangle 1"/>
          <p:cNvSpPr/>
          <p:nvPr/>
        </p:nvSpPr>
        <p:spPr>
          <a:xfrm>
            <a:off x="838200" y="766893"/>
            <a:ext cx="7696200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b="1" dirty="0">
                <a:solidFill>
                  <a:srgbClr val="FF0000"/>
                </a:solidFill>
              </a:rPr>
              <a:t>Кроссбраузерность</a:t>
            </a:r>
            <a:r>
              <a:rPr lang="en-US" sz="3200" b="1" dirty="0">
                <a:solidFill>
                  <a:srgbClr val="FF0000"/>
                </a:solidFill>
              </a:rPr>
              <a:t> (</a:t>
            </a:r>
            <a:r>
              <a:rPr lang="en-US" sz="3200" b="1" dirty="0" err="1">
                <a:solidFill>
                  <a:srgbClr val="FF0000"/>
                </a:solidFill>
              </a:rPr>
              <a:t>Crossbrowser</a:t>
            </a:r>
            <a:r>
              <a:rPr lang="en-US" sz="3200" b="1" dirty="0">
                <a:solidFill>
                  <a:srgbClr val="FF0000"/>
                </a:solidFill>
              </a:rPr>
              <a:t> testing)</a:t>
            </a:r>
            <a:r>
              <a:rPr lang="ru-RU" sz="3200" b="1" dirty="0">
                <a:solidFill>
                  <a:srgbClr val="FF0000"/>
                </a:solidFill>
              </a:rPr>
              <a:t>: </a:t>
            </a:r>
          </a:p>
          <a:p>
            <a:pPr algn="just"/>
            <a:r>
              <a:rPr lang="ru-RU" sz="2400" dirty="0"/>
              <a:t>Цель данного типа тестирования – удостовериться, что приложение будет эффективно работать не только с Internet Explorer, но также и с альтернативными браузерами (</a:t>
            </a:r>
            <a:r>
              <a:rPr lang="en-US" sz="2400" dirty="0"/>
              <a:t>Safari</a:t>
            </a:r>
            <a:r>
              <a:rPr lang="ru-RU" sz="2400" dirty="0"/>
              <a:t>, Opera, </a:t>
            </a:r>
            <a:r>
              <a:rPr lang="en-US" sz="2400" dirty="0" err="1"/>
              <a:t>FireFox</a:t>
            </a:r>
            <a:r>
              <a:rPr lang="en-US" sz="2400" dirty="0"/>
              <a:t>, Google </a:t>
            </a:r>
            <a:r>
              <a:rPr lang="en-US" sz="2400" dirty="0" err="1"/>
              <a:t>Chome</a:t>
            </a:r>
            <a:r>
              <a:rPr lang="ru-RU" sz="2400" dirty="0"/>
              <a:t> и др.)</a:t>
            </a:r>
          </a:p>
          <a:p>
            <a:pPr algn="just"/>
            <a:endParaRPr lang="ru-RU" sz="2400" dirty="0"/>
          </a:p>
          <a:p>
            <a:pPr algn="ctr"/>
            <a:r>
              <a:rPr lang="ru-RU" sz="2900" b="1" dirty="0">
                <a:solidFill>
                  <a:srgbClr val="FF0000"/>
                </a:solidFill>
              </a:rPr>
              <a:t>Кроссплатформенность</a:t>
            </a:r>
            <a:r>
              <a:rPr lang="en-US" sz="2900" b="1" dirty="0">
                <a:solidFill>
                  <a:srgbClr val="FF0000"/>
                </a:solidFill>
              </a:rPr>
              <a:t> (</a:t>
            </a:r>
            <a:r>
              <a:rPr lang="en-US" sz="2900" b="1" dirty="0" err="1">
                <a:solidFill>
                  <a:srgbClr val="FF0000"/>
                </a:solidFill>
              </a:rPr>
              <a:t>Crossplatform</a:t>
            </a:r>
            <a:r>
              <a:rPr lang="en-US" sz="2900" b="1" dirty="0">
                <a:solidFill>
                  <a:srgbClr val="FF0000"/>
                </a:solidFill>
              </a:rPr>
              <a:t> testing)</a:t>
            </a:r>
            <a:r>
              <a:rPr lang="ru-RU" sz="2900" b="1" dirty="0">
                <a:solidFill>
                  <a:srgbClr val="FF0000"/>
                </a:solidFill>
              </a:rPr>
              <a:t>:</a:t>
            </a:r>
          </a:p>
          <a:p>
            <a:pPr algn="just"/>
            <a:r>
              <a:rPr lang="ru-RU" sz="2400" dirty="0"/>
              <a:t>Цель кроссплатформенного тестирования – удостовериться, что приложение работает одинаково корректно и эффективно на любых типах и версиях операционных систем (ОС - Windows, Mac OS и Linux/Unix). </a:t>
            </a:r>
          </a:p>
        </p:txBody>
      </p:sp>
    </p:spTree>
    <p:extLst>
      <p:ext uri="{BB962C8B-B14F-4D97-AF65-F5344CB8AC3E}">
        <p14:creationId xmlns:p14="http://schemas.microsoft.com/office/powerpoint/2010/main" val="336481940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интеграций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990600" y="1447800"/>
            <a:ext cx="7388481" cy="3970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Тестирование интеграций</a:t>
            </a:r>
            <a:r>
              <a:rPr lang="en-US" sz="2800" b="1" dirty="0">
                <a:solidFill>
                  <a:srgbClr val="FF0000"/>
                </a:solidFill>
              </a:rPr>
              <a:t> (Integration testing)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b="0" dirty="0"/>
              <a:t>– проверка того, как одно приложение взаимодействует с другим.</a:t>
            </a:r>
            <a:endParaRPr lang="en-US" sz="2800" b="0" dirty="0"/>
          </a:p>
          <a:p>
            <a:pPr algn="just">
              <a:buFont typeface="Wingdings" pitchFamily="2" charset="2"/>
              <a:buNone/>
            </a:pPr>
            <a:endParaRPr lang="en-US" sz="2800" b="0" dirty="0"/>
          </a:p>
          <a:p>
            <a:pPr algn="just"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Тестирование интеграций </a:t>
            </a:r>
            <a:r>
              <a:rPr lang="ru-RU" sz="2800" b="0" dirty="0"/>
              <a:t>– одна из фаз тестирования, при которой отдельные программные модули объединяются и тестируется их совместая работа.</a:t>
            </a:r>
            <a:endParaRPr lang="en-US" sz="2800" b="0" dirty="0"/>
          </a:p>
          <a:p>
            <a:pPr algn="ctr">
              <a:buFont typeface="Wingdings" pitchFamily="2" charset="2"/>
              <a:buNone/>
            </a:pPr>
            <a:r>
              <a:rPr lang="en-US" sz="2800" dirty="0"/>
              <a:t>	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66381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интеграций</a:t>
            </a:r>
          </a:p>
        </p:txBody>
      </p:sp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203960" y="3581400"/>
            <a:ext cx="7239000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Возможные проблемы: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0" dirty="0"/>
              <a:t>дефекты самого продукта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0" dirty="0"/>
              <a:t>дефекты приложения, с которым происходит взаимодействие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800" b="0" dirty="0"/>
              <a:t>дефекты, возникающие в результате интеграции приложений</a:t>
            </a:r>
            <a:endParaRPr lang="en-US" sz="2800" b="0" dirty="0"/>
          </a:p>
        </p:txBody>
      </p:sp>
      <p:pic>
        <p:nvPicPr>
          <p:cNvPr id="9" name="Picture 1" descr="1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219200"/>
            <a:ext cx="5943600" cy="20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429436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уровня безопасности</a:t>
            </a: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971548" y="1371600"/>
            <a:ext cx="734536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/>
            <a:r>
              <a:rPr lang="ru-RU" sz="2400" b="1" dirty="0">
                <a:solidFill>
                  <a:srgbClr val="FF0000"/>
                </a:solidFill>
              </a:rPr>
              <a:t>Тестирование безопасности</a:t>
            </a:r>
            <a:r>
              <a:rPr lang="en-US" sz="2400" b="1" dirty="0">
                <a:solidFill>
                  <a:srgbClr val="FF0000"/>
                </a:solidFill>
              </a:rPr>
              <a:t> (Security testing)</a:t>
            </a:r>
            <a:r>
              <a:rPr lang="ru-RU" sz="2400" b="1" dirty="0">
                <a:solidFill>
                  <a:srgbClr val="FF0000"/>
                </a:solidFill>
              </a:rPr>
              <a:t> </a:t>
            </a:r>
            <a:r>
              <a:rPr lang="ru-RU" sz="2400" b="0" dirty="0"/>
              <a:t>представляет собой ряд действий, от разработки политики безопасности до тестирования на уровне приложения, операционной системы и сетевой безопасности.</a:t>
            </a:r>
          </a:p>
          <a:p>
            <a:pPr algn="just"/>
            <a:endParaRPr lang="ru-RU" sz="2400" b="0" dirty="0"/>
          </a:p>
          <a:p>
            <a:pPr algn="just"/>
            <a:r>
              <a:rPr lang="ru-RU" sz="2400" b="0" dirty="0"/>
              <a:t>В общем случае включает внедрение скриптов, операторов SQL, манипуляции с адресной строкой и исходным кодом программы </a:t>
            </a:r>
          </a:p>
        </p:txBody>
      </p:sp>
      <p:pic>
        <p:nvPicPr>
          <p:cNvPr id="8" name="Picture 12" descr="s0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4111" y="4724400"/>
            <a:ext cx="3305175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48005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6096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удобства пользовательского интерфейса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0" y="1905000"/>
            <a:ext cx="72390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FF0000"/>
                </a:solidFill>
              </a:rPr>
              <a:t>Удобство пользования (Usability) </a:t>
            </a:r>
            <a:r>
              <a:rPr lang="ru-RU" sz="2800" dirty="0"/>
              <a:t>– это степень эффективности, продуктивности и удовлетворенности, с которой продукт может использоваться определенными пользователями для достижения своих целей в определенном контексте (</a:t>
            </a:r>
            <a:r>
              <a:rPr lang="en-US" sz="2800" dirty="0"/>
              <a:t>ISO</a:t>
            </a:r>
            <a:r>
              <a:rPr lang="ru-RU" sz="2800" dirty="0"/>
              <a:t> 9241)</a:t>
            </a:r>
          </a:p>
        </p:txBody>
      </p:sp>
    </p:spTree>
    <p:extLst>
      <p:ext uri="{BB962C8B-B14F-4D97-AF65-F5344CB8AC3E}">
        <p14:creationId xmlns:p14="http://schemas.microsoft.com/office/powerpoint/2010/main" val="47185383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6096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удобства пользовательского интерфейса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0" y="1859340"/>
            <a:ext cx="73152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b="1" dirty="0">
                <a:solidFill>
                  <a:srgbClr val="FF0000"/>
                </a:solidFill>
              </a:rPr>
              <a:t>Тестирование удобства пользования</a:t>
            </a:r>
            <a:r>
              <a:rPr lang="en-US" sz="2800" b="1" dirty="0">
                <a:solidFill>
                  <a:srgbClr val="FF0000"/>
                </a:solidFill>
              </a:rPr>
              <a:t> (Usability testing)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определяет, насколько комфортна работа пользователей с приложением или сайтом в контексте понимания процесса работы, простоту навигации и структуры, понятность и последовательность сообщений. Этот вид тестирования в огромной степени определяет будущий успех или провал проекта.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1526886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609600" y="4572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удобства пользовательского интерфейса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" y="1219200"/>
            <a:ext cx="7705725" cy="4401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800" b="1" dirty="0">
                <a:solidFill>
                  <a:srgbClr val="FF0000"/>
                </a:solidFill>
              </a:rPr>
              <a:t>Критерии тестирования удобства пользования:</a:t>
            </a:r>
          </a:p>
          <a:p>
            <a:pPr algn="ctr"/>
            <a:endParaRPr lang="ru-RU" sz="28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Функциональность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Визуальное оформление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Эффективность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Производительность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Обучаемость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Навигация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Логичность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2800" b="0" dirty="0"/>
              <a:t>Обратная связь </a:t>
            </a:r>
            <a:r>
              <a:rPr lang="en-US" sz="2800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82490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7781879" cy="4572001"/>
            <a:chOff x="0" y="0"/>
            <a:chExt cx="7781877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412999" y="1371599"/>
              <a:ext cx="1345715" cy="1828800"/>
              <a:chOff x="0" y="0"/>
              <a:chExt cx="1345713" cy="1828799"/>
            </a:xfrm>
          </p:grpSpPr>
          <p:sp>
            <p:nvSpPr>
              <p:cNvPr id="151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Формирование стратеги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Формирование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стратегии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85406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доступности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066800" y="1371600"/>
            <a:ext cx="7467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FF0000"/>
                </a:solidFill>
              </a:rPr>
              <a:t>Тестирование доступности (</a:t>
            </a:r>
            <a:r>
              <a:rPr lang="en-US" sz="2400" b="1" dirty="0">
                <a:solidFill>
                  <a:srgbClr val="FF0000"/>
                </a:solidFill>
              </a:rPr>
              <a:t>accessibility testing</a:t>
            </a:r>
            <a:r>
              <a:rPr lang="ru-RU" sz="2400" b="1" dirty="0">
                <a:solidFill>
                  <a:srgbClr val="FF0000"/>
                </a:solidFill>
              </a:rPr>
              <a:t>)</a:t>
            </a:r>
            <a:r>
              <a:rPr lang="en-US" sz="2400" b="1" dirty="0">
                <a:solidFill>
                  <a:srgbClr val="FF0000"/>
                </a:solidFill>
              </a:rPr>
              <a:t> </a:t>
            </a:r>
            <a:r>
              <a:rPr lang="ru-RU" sz="2400" b="0" dirty="0"/>
              <a:t>необходимо, чтобы проверить соответствие программного обеспечения общепризнанным стандартам доступности. Практически все современные приложения, рассчитанные на широкую целевую аудиторию, должны быть доступны для использования людьми с ограниченными возможностями (зрительными, слуховыми, речевыми, когнитивными, невралгическими и др.), с учетом возраста, технических предпочтений и физических способностей.</a:t>
            </a:r>
          </a:p>
          <a:p>
            <a:pPr algn="just"/>
            <a:r>
              <a:rPr lang="en-US" sz="2400" b="0" dirty="0">
                <a:solidFill>
                  <a:srgbClr val="797D9F"/>
                </a:solidFill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399711699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доступности</a:t>
            </a:r>
          </a:p>
        </p:txBody>
      </p:sp>
      <p:sp>
        <p:nvSpPr>
          <p:cNvPr id="2" name="Rectangle 1"/>
          <p:cNvSpPr/>
          <p:nvPr/>
        </p:nvSpPr>
        <p:spPr>
          <a:xfrm>
            <a:off x="990600" y="1366897"/>
            <a:ext cx="7391400" cy="4955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800" b="1" dirty="0">
                <a:solidFill>
                  <a:srgbClr val="FF0000"/>
                </a:solidFill>
              </a:rPr>
              <a:t>Критерии тестирования доступности:</a:t>
            </a:r>
          </a:p>
          <a:p>
            <a:pPr algn="ctr"/>
            <a:endParaRPr lang="ru-RU" sz="2800" i="1" dirty="0">
              <a:solidFill>
                <a:srgbClr val="797D9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Все изображения на сайте должны иметь альтернативный текст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Аудио содержимое должно иметь текстовый эквивалент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должна быть читабельна при увеличенном размере шрифтов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ru-RU" sz="11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Страница должна читаться на монохромном экране и др.</a:t>
            </a:r>
          </a:p>
          <a:p>
            <a:endParaRPr lang="ru-RU" sz="1100" dirty="0">
              <a:solidFill>
                <a:srgbClr val="797D9F"/>
              </a:solidFill>
            </a:endParaRPr>
          </a:p>
          <a:p>
            <a:endParaRPr lang="en-US" sz="2400" dirty="0">
              <a:solidFill>
                <a:srgbClr val="797D9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6675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локализации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800" y="2362200"/>
            <a:ext cx="7315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800" dirty="0"/>
              <a:t>Целью </a:t>
            </a:r>
            <a:r>
              <a:rPr lang="ru-RU" sz="2800" b="1" dirty="0">
                <a:solidFill>
                  <a:srgbClr val="FF0000"/>
                </a:solidFill>
              </a:rPr>
              <a:t>тестирования локализации</a:t>
            </a:r>
            <a:r>
              <a:rPr lang="en-US" sz="2800" b="1" dirty="0">
                <a:solidFill>
                  <a:srgbClr val="FF0000"/>
                </a:solidFill>
              </a:rPr>
              <a:t> (Localization testing</a:t>
            </a:r>
            <a:r>
              <a:rPr lang="ru-RU" sz="2800" b="1" dirty="0">
                <a:solidFill>
                  <a:srgbClr val="FF0000"/>
                </a:solidFill>
              </a:rPr>
              <a:t>, </a:t>
            </a:r>
            <a:r>
              <a:rPr lang="en-US" sz="2800" b="1" dirty="0">
                <a:solidFill>
                  <a:srgbClr val="FF0000"/>
                </a:solidFill>
              </a:rPr>
              <a:t>L10n)</a:t>
            </a:r>
            <a:r>
              <a:rPr lang="ru-RU" sz="2800" b="1" dirty="0">
                <a:solidFill>
                  <a:srgbClr val="FF0000"/>
                </a:solidFill>
              </a:rPr>
              <a:t> </a:t>
            </a:r>
            <a:r>
              <a:rPr lang="ru-RU" sz="2800" dirty="0"/>
              <a:t>является проверка соответствия приложения региональным стандартам пользовательского интерфейса, языковым стандартам и др.</a:t>
            </a:r>
            <a:r>
              <a:rPr lang="en-US" sz="2800" dirty="0"/>
              <a:t> 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157799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локализации</a:t>
            </a:r>
          </a:p>
        </p:txBody>
      </p:sp>
      <p:sp>
        <p:nvSpPr>
          <p:cNvPr id="2" name="Rectangle 1"/>
          <p:cNvSpPr/>
          <p:nvPr/>
        </p:nvSpPr>
        <p:spPr>
          <a:xfrm>
            <a:off x="914401" y="1295400"/>
            <a:ext cx="769328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/>
              <a:t>В ходе тестирования локализации и интернационализации проверяются следующие аспекты:</a:t>
            </a:r>
          </a:p>
          <a:p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Соответствие приложения стандартам оформления пользовательского интерфейса</a:t>
            </a:r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Отсутствие непереведенных сообщений</a:t>
            </a:r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Соответствие способа подачи данных региональным стандартам</a:t>
            </a:r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Сортировка данных в алфавитном порядке</a:t>
            </a:r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Совместимость приложения со стандартами различных регионов</a:t>
            </a:r>
            <a:endParaRPr lang="ru-RU" sz="1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/>
              <a:t>Правильность оформления документации и вспомогательных файлов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120570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локализации</a:t>
            </a:r>
          </a:p>
        </p:txBody>
      </p:sp>
      <p:pic>
        <p:nvPicPr>
          <p:cNvPr id="6" name="Picture 9" descr="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0825" y="2420938"/>
            <a:ext cx="4752975" cy="343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0" descr="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163" y="2708275"/>
            <a:ext cx="34290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ctangle 1"/>
          <p:cNvSpPr/>
          <p:nvPr/>
        </p:nvSpPr>
        <p:spPr>
          <a:xfrm>
            <a:off x="2772321" y="1524000"/>
            <a:ext cx="32645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800" b="1" dirty="0">
                <a:solidFill>
                  <a:srgbClr val="FF0000"/>
                </a:solidFill>
              </a:rPr>
              <a:t>Примеры дефектов</a:t>
            </a:r>
          </a:p>
        </p:txBody>
      </p:sp>
    </p:spTree>
    <p:extLst>
      <p:ext uri="{BB962C8B-B14F-4D97-AF65-F5344CB8AC3E}">
        <p14:creationId xmlns:p14="http://schemas.microsoft.com/office/powerpoint/2010/main" val="114373021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интернационализации</a:t>
            </a:r>
          </a:p>
        </p:txBody>
      </p:sp>
      <p:sp>
        <p:nvSpPr>
          <p:cNvPr id="2" name="Rectangle 1"/>
          <p:cNvSpPr/>
          <p:nvPr/>
        </p:nvSpPr>
        <p:spPr>
          <a:xfrm>
            <a:off x="1066799" y="2362200"/>
            <a:ext cx="775367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2400" b="1" dirty="0">
                <a:solidFill>
                  <a:srgbClr val="FF0000"/>
                </a:solidFill>
              </a:rPr>
              <a:t>Тестирование интернационализации (Internationalization testing, </a:t>
            </a:r>
            <a:r>
              <a:rPr lang="en-US" sz="2400" b="1" dirty="0">
                <a:solidFill>
                  <a:srgbClr val="FF0000"/>
                </a:solidFill>
              </a:rPr>
              <a:t>i18n</a:t>
            </a:r>
            <a:r>
              <a:rPr lang="ru-RU" sz="2400" b="1" dirty="0">
                <a:solidFill>
                  <a:srgbClr val="FF0000"/>
                </a:solidFill>
              </a:rPr>
              <a:t>) </a:t>
            </a:r>
            <a:r>
              <a:rPr lang="ru-RU" sz="2400" dirty="0"/>
              <a:t>– проверка того, каким образом происходит адаптация продукта.</a:t>
            </a:r>
          </a:p>
          <a:p>
            <a:pPr algn="just"/>
            <a:r>
              <a:rPr lang="ru-RU" sz="2400" b="1" dirty="0">
                <a:solidFill>
                  <a:srgbClr val="FF0000"/>
                </a:solidFill>
              </a:rPr>
              <a:t>Интернационализа́ция (англ. internationalization)</a:t>
            </a:r>
            <a:r>
              <a:rPr lang="ru-RU" sz="2400" dirty="0"/>
              <a:t> — технологические приёмы разработки, упрощающие адаптацию продукта (такого как программное или аппаратное обеспечение) к языковым и культурным особенностям региона (регионов), отличного от того, в котором разрабатывался продукт.</a:t>
            </a:r>
          </a:p>
        </p:txBody>
      </p:sp>
    </p:spTree>
    <p:extLst>
      <p:ext uri="{BB962C8B-B14F-4D97-AF65-F5344CB8AC3E}">
        <p14:creationId xmlns:p14="http://schemas.microsoft.com/office/powerpoint/2010/main" val="20367810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2"/>
          <p:cNvSpPr/>
          <p:nvPr/>
        </p:nvSpPr>
        <p:spPr>
          <a:xfrm>
            <a:off x="304800" y="4572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u="sng" dirty="0">
                <a:solidFill>
                  <a:srgbClr val="000000"/>
                </a:solidFill>
                <a:latin typeface="+mj-lt"/>
              </a:rPr>
              <a:t>Тестирование производительности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67544" y="1447800"/>
            <a:ext cx="8280920" cy="46474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buFont typeface="Wingdings" pitchFamily="2" charset="2"/>
              <a:buNone/>
            </a:pPr>
            <a:r>
              <a:rPr lang="ru-RU" sz="2800" b="1" dirty="0">
                <a:solidFill>
                  <a:srgbClr val="FF0000"/>
                </a:solidFill>
              </a:rPr>
              <a:t>Тестирование производительности (Performance testing) </a:t>
            </a:r>
            <a:r>
              <a:rPr lang="ru-RU" sz="2800" dirty="0"/>
              <a:t>— тестирование, которое проводится с целью определения, как быстро работает вычислительная система или её часть под определённой нагрузкой. </a:t>
            </a:r>
            <a:endParaRPr lang="en-US" sz="2800" dirty="0"/>
          </a:p>
          <a:p>
            <a:pPr algn="just"/>
            <a:r>
              <a:rPr lang="ru-RU" sz="2800" dirty="0"/>
              <a:t>В тестировании производительности различают следующие направления: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ru-RU" sz="2400" dirty="0"/>
              <a:t>нагрузочное (load)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ru-RU" sz="2400" dirty="0"/>
              <a:t>стресс (stress)</a:t>
            </a: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ru-RU" sz="2400" dirty="0"/>
              <a:t>объемное (volume)</a:t>
            </a:r>
          </a:p>
          <a:p>
            <a:pPr algn="just">
              <a:buFont typeface="Wingdings" pitchFamily="2" charset="2"/>
              <a:buNone/>
            </a:pP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2343175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7781879" cy="4572001"/>
            <a:chOff x="0" y="0"/>
            <a:chExt cx="7781877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412999" y="1371599"/>
              <a:ext cx="1345715" cy="1828800"/>
              <a:chOff x="0" y="0"/>
              <a:chExt cx="1345713" cy="1828799"/>
            </a:xfrm>
          </p:grpSpPr>
          <p:sp>
            <p:nvSpPr>
              <p:cNvPr id="151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Формирование стратеги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Формирование</a:t>
                </a:r>
                <a:r>
                  <a:rPr dirty="0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ea typeface="Roboto" panose="02000000000000000000" pitchFamily="2" charset="0"/>
                    <a:cs typeface="Calibri" panose="020F0502020204030204" pitchFamily="34" charset="0"/>
                  </a:rPr>
                  <a:t>стратегии</a:t>
                </a:r>
                <a:endParaRPr dirty="0">
                  <a:latin typeface="Calibri" panose="020F0502020204030204" pitchFamily="34" charset="0"/>
                  <a:ea typeface="Roboto" panose="02000000000000000000" pitchFamily="2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6" name="Группа"/>
            <p:cNvGrpSpPr/>
            <p:nvPr/>
          </p:nvGrpSpPr>
          <p:grpSpPr>
            <a:xfrm>
              <a:off x="2826000" y="1371599"/>
              <a:ext cx="1345716" cy="1828801"/>
              <a:chOff x="0" y="0"/>
              <a:chExt cx="1345714" cy="1828800"/>
            </a:xfrm>
          </p:grpSpPr>
          <p:sp>
            <p:nvSpPr>
              <p:cNvPr id="154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A5EB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Сбор информации о конкретном релизе"/>
              <p:cNvSpPr txBox="1"/>
              <p:nvPr/>
            </p:nvSpPr>
            <p:spPr>
              <a:xfrm>
                <a:off x="65691" y="535836"/>
                <a:ext cx="1214331" cy="757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о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конкретном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релизе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5806953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7781879" cy="4572001"/>
            <a:chOff x="0" y="0"/>
            <a:chExt cx="7781877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412999" y="1371599"/>
              <a:ext cx="1345715" cy="1828800"/>
              <a:chOff x="0" y="0"/>
              <a:chExt cx="1345713" cy="1828799"/>
            </a:xfrm>
          </p:grpSpPr>
          <p:sp>
            <p:nvSpPr>
              <p:cNvPr id="151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Формирование стратеги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Формирование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стратегии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6" name="Группа"/>
            <p:cNvGrpSpPr/>
            <p:nvPr/>
          </p:nvGrpSpPr>
          <p:grpSpPr>
            <a:xfrm>
              <a:off x="2826000" y="1371599"/>
              <a:ext cx="1345716" cy="1828801"/>
              <a:chOff x="0" y="0"/>
              <a:chExt cx="1345714" cy="1828800"/>
            </a:xfrm>
          </p:grpSpPr>
          <p:sp>
            <p:nvSpPr>
              <p:cNvPr id="154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A5EB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Сбор информации о конкретном релизе"/>
              <p:cNvSpPr txBox="1"/>
              <p:nvPr/>
            </p:nvSpPr>
            <p:spPr>
              <a:xfrm>
                <a:off x="65691" y="535836"/>
                <a:ext cx="1214331" cy="757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о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конкретном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релизе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9" name="Группа"/>
            <p:cNvGrpSpPr/>
            <p:nvPr/>
          </p:nvGrpSpPr>
          <p:grpSpPr>
            <a:xfrm>
              <a:off x="4238999" y="1371599"/>
              <a:ext cx="1345715" cy="1828800"/>
              <a:chOff x="0" y="0"/>
              <a:chExt cx="1345713" cy="1828799"/>
            </a:xfrm>
          </p:grpSpPr>
          <p:sp>
            <p:nvSpPr>
              <p:cNvPr id="157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572B8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Составление тест-плана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Составление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тест-плана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0283160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QA or QC ?"/>
          <p:cNvSpPr txBox="1"/>
          <p:nvPr/>
        </p:nvSpPr>
        <p:spPr>
          <a:xfrm>
            <a:off x="307975" y="292100"/>
            <a:ext cx="8502650" cy="559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4999" tIns="44999" rIns="44999" bIns="44999">
            <a:spAutoFit/>
          </a:bodyPr>
          <a:lstStyle>
            <a:lvl1pPr algn="ctr" defTabSz="914400">
              <a:lnSpc>
                <a:spcPct val="100000"/>
              </a:lnSpc>
              <a:tabLst>
                <a:tab pos="444500" algn="l"/>
                <a:tab pos="889000" algn="l"/>
                <a:tab pos="1346200" algn="l"/>
                <a:tab pos="1790700" algn="l"/>
                <a:tab pos="2235200" algn="l"/>
                <a:tab pos="2692400" algn="l"/>
                <a:tab pos="3136900" algn="l"/>
                <a:tab pos="3581400" algn="l"/>
                <a:tab pos="4038600" algn="l"/>
                <a:tab pos="4483100" algn="l"/>
                <a:tab pos="4940300" algn="l"/>
                <a:tab pos="5384800" algn="l"/>
                <a:tab pos="5829300" algn="l"/>
                <a:tab pos="6286500" algn="l"/>
                <a:tab pos="6731000" algn="l"/>
                <a:tab pos="7175500" algn="l"/>
                <a:tab pos="7632700" algn="l"/>
                <a:tab pos="8077200" algn="l"/>
                <a:tab pos="8534400" algn="l"/>
                <a:tab pos="8978900" algn="l"/>
              </a:tabLst>
              <a:defRPr sz="3200" b="1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t>Этапы регрессионного тестирования</a:t>
            </a:r>
          </a:p>
        </p:txBody>
      </p:sp>
      <p:grpSp>
        <p:nvGrpSpPr>
          <p:cNvPr id="166" name="Схема 1"/>
          <p:cNvGrpSpPr/>
          <p:nvPr/>
        </p:nvGrpSpPr>
        <p:grpSpPr>
          <a:xfrm>
            <a:off x="397597" y="1182254"/>
            <a:ext cx="7781879" cy="4572001"/>
            <a:chOff x="0" y="0"/>
            <a:chExt cx="7781877" cy="4571999"/>
          </a:xfrm>
        </p:grpSpPr>
        <p:sp>
          <p:nvSpPr>
            <p:cNvPr id="147" name="Стрелка"/>
            <p:cNvSpPr/>
            <p:nvPr/>
          </p:nvSpPr>
          <p:spPr>
            <a:xfrm>
              <a:off x="628838" y="0"/>
              <a:ext cx="7153039" cy="4571999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D7D2D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>
                <a:defRPr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grpSp>
          <p:nvGrpSpPr>
            <p:cNvPr id="150" name="Группа"/>
            <p:cNvGrpSpPr/>
            <p:nvPr/>
          </p:nvGrpSpPr>
          <p:grpSpPr>
            <a:xfrm>
              <a:off x="0" y="1371599"/>
              <a:ext cx="1345714" cy="1828800"/>
              <a:chOff x="0" y="0"/>
              <a:chExt cx="1345713" cy="1828799"/>
            </a:xfrm>
          </p:grpSpPr>
          <p:sp>
            <p:nvSpPr>
              <p:cNvPr id="148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chemeClr val="accent4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49" name="Сбор информации"/>
              <p:cNvSpPr txBox="1"/>
              <p:nvPr/>
            </p:nvSpPr>
            <p:spPr>
              <a:xfrm>
                <a:off x="65691" y="699769"/>
                <a:ext cx="1214332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3" name="Группа"/>
            <p:cNvGrpSpPr/>
            <p:nvPr/>
          </p:nvGrpSpPr>
          <p:grpSpPr>
            <a:xfrm>
              <a:off x="1412999" y="1371599"/>
              <a:ext cx="1345715" cy="1828800"/>
              <a:chOff x="0" y="0"/>
              <a:chExt cx="1345713" cy="1828799"/>
            </a:xfrm>
          </p:grpSpPr>
          <p:sp>
            <p:nvSpPr>
              <p:cNvPr id="151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6E5FA9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2" name="Формирование стратегии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Формирование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стратегии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6" name="Группа"/>
            <p:cNvGrpSpPr/>
            <p:nvPr/>
          </p:nvGrpSpPr>
          <p:grpSpPr>
            <a:xfrm>
              <a:off x="2826000" y="1371599"/>
              <a:ext cx="1345716" cy="1828801"/>
              <a:chOff x="0" y="0"/>
              <a:chExt cx="1345714" cy="1828800"/>
            </a:xfrm>
          </p:grpSpPr>
          <p:sp>
            <p:nvSpPr>
              <p:cNvPr id="154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A5EB1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5" name="Сбор информации о конкретном релизе"/>
              <p:cNvSpPr txBox="1"/>
              <p:nvPr/>
            </p:nvSpPr>
            <p:spPr>
              <a:xfrm>
                <a:off x="65691" y="535836"/>
                <a:ext cx="1214331" cy="75712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Сбор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информации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о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конкретном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релизе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59" name="Группа"/>
            <p:cNvGrpSpPr/>
            <p:nvPr/>
          </p:nvGrpSpPr>
          <p:grpSpPr>
            <a:xfrm>
              <a:off x="4238999" y="1371599"/>
              <a:ext cx="1345715" cy="1828800"/>
              <a:chOff x="0" y="0"/>
              <a:chExt cx="1345713" cy="1828799"/>
            </a:xfrm>
          </p:grpSpPr>
          <p:sp>
            <p:nvSpPr>
              <p:cNvPr id="157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572B8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8" name="Составление тест-плана"/>
              <p:cNvSpPr txBox="1"/>
              <p:nvPr/>
            </p:nvSpPr>
            <p:spPr>
              <a:xfrm>
                <a:off x="65692" y="699769"/>
                <a:ext cx="1214331" cy="42926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Составление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тест-плана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2" name="Группа"/>
            <p:cNvGrpSpPr/>
            <p:nvPr/>
          </p:nvGrpSpPr>
          <p:grpSpPr>
            <a:xfrm>
              <a:off x="5652000" y="1371599"/>
              <a:ext cx="1345716" cy="1828801"/>
              <a:chOff x="0" y="0"/>
              <a:chExt cx="1345714" cy="1828800"/>
            </a:xfrm>
          </p:grpSpPr>
          <p:sp>
            <p:nvSpPr>
              <p:cNvPr id="160" name="Закругленный прямоугольник"/>
              <p:cNvSpPr/>
              <p:nvPr/>
            </p:nvSpPr>
            <p:spPr>
              <a:xfrm>
                <a:off x="0" y="0"/>
                <a:ext cx="1345714" cy="1828800"/>
              </a:xfrm>
              <a:prstGeom prst="roundRect">
                <a:avLst>
                  <a:gd name="adj" fmla="val 16667"/>
                </a:avLst>
              </a:prstGeom>
              <a:solidFill>
                <a:srgbClr val="508CBF"/>
              </a:solidFill>
              <a:ln w="25400" cap="flat">
                <a:solidFill>
                  <a:srgbClr val="FFFFFF"/>
                </a:solidFill>
                <a:prstDash val="solid"/>
                <a:round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533400">
                  <a:lnSpc>
                    <a:spcPct val="90000"/>
                  </a:lnSpc>
                  <a:spcBef>
                    <a:spcPts val="700"/>
                  </a:spcBef>
                  <a:defRPr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1" name="Выполнение регрессионного тестирования"/>
              <p:cNvSpPr txBox="1"/>
              <p:nvPr/>
            </p:nvSpPr>
            <p:spPr>
              <a:xfrm>
                <a:off x="65692" y="618935"/>
                <a:ext cx="1214331" cy="59092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tIns="45719" rIns="45719" bIns="45719" numCol="1" anchor="ctr">
                <a:spAutoFit/>
              </a:bodyPr>
              <a:lstStyle>
                <a:lvl1pPr algn="ctr" defTabSz="533400">
                  <a:lnSpc>
                    <a:spcPct val="90000"/>
                  </a:lnSpc>
                  <a:spcBef>
                    <a:spcPts val="500"/>
                  </a:spcBef>
                  <a:defRPr sz="1200">
                    <a:solidFill>
                      <a:srgbClr val="FFFFFF"/>
                    </a:solidFill>
                  </a:defRPr>
                </a:lvl1pPr>
              </a:lstStyle>
              <a:p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Выполнение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регрессионного</a:t>
                </a:r>
                <a:r>
                  <a:rPr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тестирования</a:t>
                </a:r>
                <a:endParaRPr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717703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C99"/>
      </a:accent1>
      <a:accent2>
        <a:srgbClr val="3333CC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Тема Office">
      <a:majorFont>
        <a:latin typeface="Times New Roman"/>
        <a:ea typeface="Times New Roman"/>
        <a:cs typeface="Times New Roman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449262" rtl="0" fontAlgn="auto" latinLnBrk="0" hangingPunct="0">
          <a:lnSpc>
            <a:spcPct val="93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2160</Words>
  <Application>Microsoft Office PowerPoint</Application>
  <PresentationFormat>Экран (4:3)</PresentationFormat>
  <Paragraphs>386</Paragraphs>
  <Slides>66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66</vt:i4>
      </vt:variant>
    </vt:vector>
  </HeadingPairs>
  <TitlesOfParts>
    <vt:vector size="72" baseType="lpstr">
      <vt:lpstr>-apple-system</vt:lpstr>
      <vt:lpstr>Arial</vt:lpstr>
      <vt:lpstr>Calibri</vt:lpstr>
      <vt:lpstr>Times New Roman</vt:lpstr>
      <vt:lpstr>Wingdings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 уровню покрытия</vt:lpstr>
      <vt:lpstr>По цели тестирования</vt:lpstr>
      <vt:lpstr>По цели тестирования</vt:lpstr>
      <vt:lpstr>По цели тестирования</vt:lpstr>
      <vt:lpstr>По цели тестирования</vt:lpstr>
      <vt:lpstr>Тестовые активности: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По объекту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Характеристики требований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Наталья Кузнецова</cp:lastModifiedBy>
  <cp:revision>155</cp:revision>
  <dcterms:modified xsi:type="dcterms:W3CDTF">2024-09-12T10:15:23Z</dcterms:modified>
</cp:coreProperties>
</file>